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  <p:sldMasterId id="2147483693" r:id="rId5"/>
    <p:sldMasterId id="2147483708" r:id="rId6"/>
  </p:sldMasterIdLst>
  <p:notesMasterIdLst>
    <p:notesMasterId r:id="rId40"/>
  </p:notesMasterIdLst>
  <p:sldIdLst>
    <p:sldId id="754" r:id="rId7"/>
    <p:sldId id="755" r:id="rId8"/>
    <p:sldId id="756" r:id="rId9"/>
    <p:sldId id="256" r:id="rId10"/>
    <p:sldId id="267" r:id="rId11"/>
    <p:sldId id="757" r:id="rId12"/>
    <p:sldId id="324" r:id="rId13"/>
    <p:sldId id="345" r:id="rId14"/>
    <p:sldId id="356" r:id="rId15"/>
    <p:sldId id="352" r:id="rId16"/>
    <p:sldId id="758" r:id="rId17"/>
    <p:sldId id="3709" r:id="rId18"/>
    <p:sldId id="3706" r:id="rId19"/>
    <p:sldId id="3707" r:id="rId20"/>
    <p:sldId id="3708" r:id="rId21"/>
    <p:sldId id="3710" r:id="rId22"/>
    <p:sldId id="3712" r:id="rId23"/>
    <p:sldId id="3713" r:id="rId24"/>
    <p:sldId id="3714" r:id="rId25"/>
    <p:sldId id="3715" r:id="rId26"/>
    <p:sldId id="3716" r:id="rId27"/>
    <p:sldId id="3717" r:id="rId28"/>
    <p:sldId id="3718" r:id="rId29"/>
    <p:sldId id="3721" r:id="rId30"/>
    <p:sldId id="3722" r:id="rId31"/>
    <p:sldId id="3723" r:id="rId32"/>
    <p:sldId id="3725" r:id="rId33"/>
    <p:sldId id="3726" r:id="rId34"/>
    <p:sldId id="3719" r:id="rId35"/>
    <p:sldId id="3720" r:id="rId36"/>
    <p:sldId id="3477" r:id="rId37"/>
    <p:sldId id="1040" r:id="rId38"/>
    <p:sldId id="3484" r:id="rId3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ng Chun Yew" initials="CCY" lastIdx="1" clrIdx="0">
    <p:extLst>
      <p:ext uri="{19B8F6BF-5375-455C-9EA6-DF929625EA0E}">
        <p15:presenceInfo xmlns:p15="http://schemas.microsoft.com/office/powerpoint/2012/main" userId="S::cychong@gradiant.com::c6919947-5701-4a0a-b683-a5662361eb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7C244"/>
    <a:srgbClr val="7FCA20"/>
    <a:srgbClr val="1567C7"/>
    <a:srgbClr val="02C1D3"/>
    <a:srgbClr val="75C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347DA-9468-406B-8418-3B649FF73DBD}" v="29" dt="2023-04-25T05:36:50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 varScale="1">
        <p:scale>
          <a:sx n="83" d="100"/>
          <a:sy n="83" d="100"/>
        </p:scale>
        <p:origin x="998" y="-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 Kumar Kota" userId="8cadb4c2-62b7-4d45-8089-660ce4513362" providerId="ADAL" clId="{33D347DA-9468-406B-8418-3B649FF73DBD}"/>
    <pc:docChg chg="undo custSel addSld delSld modSld sldOrd">
      <pc:chgData name="Siva Kumar Kota" userId="8cadb4c2-62b7-4d45-8089-660ce4513362" providerId="ADAL" clId="{33D347DA-9468-406B-8418-3B649FF73DBD}" dt="2023-04-25T05:37:28.341" v="1327" actId="1076"/>
      <pc:docMkLst>
        <pc:docMk/>
      </pc:docMkLst>
      <pc:sldChg chg="add del">
        <pc:chgData name="Siva Kumar Kota" userId="8cadb4c2-62b7-4d45-8089-660ce4513362" providerId="ADAL" clId="{33D347DA-9468-406B-8418-3B649FF73DBD}" dt="2023-04-25T04:21:08.383" v="657" actId="47"/>
        <pc:sldMkLst>
          <pc:docMk/>
          <pc:sldMk cId="3719736736" sldId="329"/>
        </pc:sldMkLst>
      </pc:sldChg>
      <pc:sldChg chg="add del">
        <pc:chgData name="Siva Kumar Kota" userId="8cadb4c2-62b7-4d45-8089-660ce4513362" providerId="ADAL" clId="{33D347DA-9468-406B-8418-3B649FF73DBD}" dt="2023-04-25T04:24:24.123" v="694" actId="47"/>
        <pc:sldMkLst>
          <pc:docMk/>
          <pc:sldMk cId="2844708228" sldId="330"/>
        </pc:sldMkLst>
      </pc:sldChg>
      <pc:sldChg chg="add del">
        <pc:chgData name="Siva Kumar Kota" userId="8cadb4c2-62b7-4d45-8089-660ce4513362" providerId="ADAL" clId="{33D347DA-9468-406B-8418-3B649FF73DBD}" dt="2023-04-25T04:21:06.848" v="656" actId="47"/>
        <pc:sldMkLst>
          <pc:docMk/>
          <pc:sldMk cId="356443904" sldId="332"/>
        </pc:sldMkLst>
      </pc:sldChg>
      <pc:sldChg chg="add del">
        <pc:chgData name="Siva Kumar Kota" userId="8cadb4c2-62b7-4d45-8089-660ce4513362" providerId="ADAL" clId="{33D347DA-9468-406B-8418-3B649FF73DBD}" dt="2023-04-25T04:24:26.364" v="695" actId="47"/>
        <pc:sldMkLst>
          <pc:docMk/>
          <pc:sldMk cId="1882816736" sldId="334"/>
        </pc:sldMkLst>
      </pc:sldChg>
      <pc:sldChg chg="add del">
        <pc:chgData name="Siva Kumar Kota" userId="8cadb4c2-62b7-4d45-8089-660ce4513362" providerId="ADAL" clId="{33D347DA-9468-406B-8418-3B649FF73DBD}" dt="2023-04-25T04:28:58.470" v="757" actId="47"/>
        <pc:sldMkLst>
          <pc:docMk/>
          <pc:sldMk cId="2915757279" sldId="335"/>
        </pc:sldMkLst>
      </pc:sldChg>
      <pc:sldChg chg="modSp add del mod">
        <pc:chgData name="Siva Kumar Kota" userId="8cadb4c2-62b7-4d45-8089-660ce4513362" providerId="ADAL" clId="{33D347DA-9468-406B-8418-3B649FF73DBD}" dt="2023-04-25T04:28:52.632" v="754" actId="47"/>
        <pc:sldMkLst>
          <pc:docMk/>
          <pc:sldMk cId="636999281" sldId="336"/>
        </pc:sldMkLst>
        <pc:spChg chg="mod">
          <ac:chgData name="Siva Kumar Kota" userId="8cadb4c2-62b7-4d45-8089-660ce4513362" providerId="ADAL" clId="{33D347DA-9468-406B-8418-3B649FF73DBD}" dt="2023-04-25T04:28:50.176" v="753" actId="6549"/>
          <ac:spMkLst>
            <pc:docMk/>
            <pc:sldMk cId="636999281" sldId="336"/>
            <ac:spMk id="2" creationId="{928C7003-9D2E-6DAF-E7D4-48E7664894C4}"/>
          </ac:spMkLst>
        </pc:spChg>
      </pc:sldChg>
      <pc:sldChg chg="add del">
        <pc:chgData name="Siva Kumar Kota" userId="8cadb4c2-62b7-4d45-8089-660ce4513362" providerId="ADAL" clId="{33D347DA-9468-406B-8418-3B649FF73DBD}" dt="2023-04-25T04:24:29.530" v="696" actId="47"/>
        <pc:sldMkLst>
          <pc:docMk/>
          <pc:sldMk cId="3190739024" sldId="337"/>
        </pc:sldMkLst>
      </pc:sldChg>
      <pc:sldChg chg="add del ord">
        <pc:chgData name="Siva Kumar Kota" userId="8cadb4c2-62b7-4d45-8089-660ce4513362" providerId="ADAL" clId="{33D347DA-9468-406B-8418-3B649FF73DBD}" dt="2023-04-25T04:38:02.026" v="925" actId="47"/>
        <pc:sldMkLst>
          <pc:docMk/>
          <pc:sldMk cId="312814639" sldId="338"/>
        </pc:sldMkLst>
      </pc:sldChg>
      <pc:sldChg chg="add del">
        <pc:chgData name="Siva Kumar Kota" userId="8cadb4c2-62b7-4d45-8089-660ce4513362" providerId="ADAL" clId="{33D347DA-9468-406B-8418-3B649FF73DBD}" dt="2023-04-25T04:28:35.772" v="751" actId="47"/>
        <pc:sldMkLst>
          <pc:docMk/>
          <pc:sldMk cId="3874470118" sldId="340"/>
        </pc:sldMkLst>
      </pc:sldChg>
      <pc:sldChg chg="add del">
        <pc:chgData name="Siva Kumar Kota" userId="8cadb4c2-62b7-4d45-8089-660ce4513362" providerId="ADAL" clId="{33D347DA-9468-406B-8418-3B649FF73DBD}" dt="2023-04-25T04:38:00.406" v="924" actId="47"/>
        <pc:sldMkLst>
          <pc:docMk/>
          <pc:sldMk cId="3397591659" sldId="341"/>
        </pc:sldMkLst>
      </pc:sldChg>
      <pc:sldChg chg="addSp modSp mod">
        <pc:chgData name="Siva Kumar Kota" userId="8cadb4c2-62b7-4d45-8089-660ce4513362" providerId="ADAL" clId="{33D347DA-9468-406B-8418-3B649FF73DBD}" dt="2023-04-25T05:37:28.341" v="1327" actId="1076"/>
        <pc:sldMkLst>
          <pc:docMk/>
          <pc:sldMk cId="729748121" sldId="3708"/>
        </pc:sldMkLst>
        <pc:spChg chg="add mod">
          <ac:chgData name="Siva Kumar Kota" userId="8cadb4c2-62b7-4d45-8089-660ce4513362" providerId="ADAL" clId="{33D347DA-9468-406B-8418-3B649FF73DBD}" dt="2023-04-25T05:37:28.341" v="1327" actId="1076"/>
          <ac:spMkLst>
            <pc:docMk/>
            <pc:sldMk cId="729748121" sldId="3708"/>
            <ac:spMk id="2" creationId="{B44BC1D8-A3EE-709B-191D-A6C60D55C89D}"/>
          </ac:spMkLst>
        </pc:spChg>
        <pc:graphicFrameChg chg="modGraphic">
          <ac:chgData name="Siva Kumar Kota" userId="8cadb4c2-62b7-4d45-8089-660ce4513362" providerId="ADAL" clId="{33D347DA-9468-406B-8418-3B649FF73DBD}" dt="2023-04-25T05:36:46.139" v="1284" actId="20577"/>
          <ac:graphicFrameMkLst>
            <pc:docMk/>
            <pc:sldMk cId="729748121" sldId="3708"/>
            <ac:graphicFrameMk id="5" creationId="{A6F1B670-7E3C-302D-FABF-D32F2206B265}"/>
          </ac:graphicFrameMkLst>
        </pc:graphicFrameChg>
      </pc:sldChg>
      <pc:sldChg chg="addSp modSp mod">
        <pc:chgData name="Siva Kumar Kota" userId="8cadb4c2-62b7-4d45-8089-660ce4513362" providerId="ADAL" clId="{33D347DA-9468-406B-8418-3B649FF73DBD}" dt="2023-04-25T04:38:47.211" v="933" actId="1076"/>
        <pc:sldMkLst>
          <pc:docMk/>
          <pc:sldMk cId="1021597952" sldId="3718"/>
        </pc:sldMkLst>
        <pc:graphicFrameChg chg="mod modGraphic">
          <ac:chgData name="Siva Kumar Kota" userId="8cadb4c2-62b7-4d45-8089-660ce4513362" providerId="ADAL" clId="{33D347DA-9468-406B-8418-3B649FF73DBD}" dt="2023-04-25T04:38:47.211" v="933" actId="1076"/>
          <ac:graphicFrameMkLst>
            <pc:docMk/>
            <pc:sldMk cId="1021597952" sldId="3718"/>
            <ac:graphicFrameMk id="2" creationId="{F216485B-9A9A-3D2C-B315-21A823488F48}"/>
          </ac:graphicFrameMkLst>
        </pc:graphicFrameChg>
        <pc:picChg chg="add mod">
          <ac:chgData name="Siva Kumar Kota" userId="8cadb4c2-62b7-4d45-8089-660ce4513362" providerId="ADAL" clId="{33D347DA-9468-406B-8418-3B649FF73DBD}" dt="2023-04-25T04:38:42.938" v="932" actId="1076"/>
          <ac:picMkLst>
            <pc:docMk/>
            <pc:sldMk cId="1021597952" sldId="3718"/>
            <ac:picMk id="4" creationId="{B09B2577-B697-FE54-F9E4-AFEC695D727F}"/>
          </ac:picMkLst>
        </pc:picChg>
      </pc:sldChg>
      <pc:sldChg chg="delSp modSp mod">
        <pc:chgData name="Siva Kumar Kota" userId="8cadb4c2-62b7-4d45-8089-660ce4513362" providerId="ADAL" clId="{33D347DA-9468-406B-8418-3B649FF73DBD}" dt="2023-04-25T04:42:31.606" v="1189" actId="20577"/>
        <pc:sldMkLst>
          <pc:docMk/>
          <pc:sldMk cId="2375923571" sldId="3719"/>
        </pc:sldMkLst>
        <pc:spChg chg="mod">
          <ac:chgData name="Siva Kumar Kota" userId="8cadb4c2-62b7-4d45-8089-660ce4513362" providerId="ADAL" clId="{33D347DA-9468-406B-8418-3B649FF73DBD}" dt="2023-04-25T04:42:31.606" v="1189" actId="20577"/>
          <ac:spMkLst>
            <pc:docMk/>
            <pc:sldMk cId="2375923571" sldId="3719"/>
            <ac:spMk id="9" creationId="{A71F1D78-DB66-C268-DB5A-EF276CF9B153}"/>
          </ac:spMkLst>
        </pc:spChg>
        <pc:picChg chg="del">
          <ac:chgData name="Siva Kumar Kota" userId="8cadb4c2-62b7-4d45-8089-660ce4513362" providerId="ADAL" clId="{33D347DA-9468-406B-8418-3B649FF73DBD}" dt="2023-04-25T04:38:31.938" v="928" actId="21"/>
          <ac:picMkLst>
            <pc:docMk/>
            <pc:sldMk cId="2375923571" sldId="3719"/>
            <ac:picMk id="4" creationId="{7F562254-F368-5A5F-236B-4C650CE1D813}"/>
          </ac:picMkLst>
        </pc:picChg>
      </pc:sldChg>
      <pc:sldChg chg="delSp modSp add mod">
        <pc:chgData name="Siva Kumar Kota" userId="8cadb4c2-62b7-4d45-8089-660ce4513362" providerId="ADAL" clId="{33D347DA-9468-406B-8418-3B649FF73DBD}" dt="2023-04-25T04:29:31.275" v="763" actId="20577"/>
        <pc:sldMkLst>
          <pc:docMk/>
          <pc:sldMk cId="1105911489" sldId="3721"/>
        </pc:sldMkLst>
        <pc:spChg chg="mod">
          <ac:chgData name="Siva Kumar Kota" userId="8cadb4c2-62b7-4d45-8089-660ce4513362" providerId="ADAL" clId="{33D347DA-9468-406B-8418-3B649FF73DBD}" dt="2023-04-25T04:29:31.275" v="763" actId="20577"/>
          <ac:spMkLst>
            <pc:docMk/>
            <pc:sldMk cId="1105911489" sldId="3721"/>
            <ac:spMk id="3" creationId="{5402C1FA-75A3-4F2B-AF7C-E705A74C675A}"/>
          </ac:spMkLst>
        </pc:spChg>
        <pc:picChg chg="del">
          <ac:chgData name="Siva Kumar Kota" userId="8cadb4c2-62b7-4d45-8089-660ce4513362" providerId="ADAL" clId="{33D347DA-9468-406B-8418-3B649FF73DBD}" dt="2023-04-25T03:26:29.587" v="149" actId="478"/>
          <ac:picMkLst>
            <pc:docMk/>
            <pc:sldMk cId="1105911489" sldId="3721"/>
            <ac:picMk id="4" creationId="{13C09616-1BC7-D195-F979-637A88FC9509}"/>
          </ac:picMkLst>
        </pc:picChg>
        <pc:picChg chg="del">
          <ac:chgData name="Siva Kumar Kota" userId="8cadb4c2-62b7-4d45-8089-660ce4513362" providerId="ADAL" clId="{33D347DA-9468-406B-8418-3B649FF73DBD}" dt="2023-04-25T03:26:30.338" v="150" actId="478"/>
          <ac:picMkLst>
            <pc:docMk/>
            <pc:sldMk cId="1105911489" sldId="3721"/>
            <ac:picMk id="7" creationId="{733E03E1-01DA-F9BC-EB96-1B0DF0D2708F}"/>
          </ac:picMkLst>
        </pc:picChg>
        <pc:picChg chg="del">
          <ac:chgData name="Siva Kumar Kota" userId="8cadb4c2-62b7-4d45-8089-660ce4513362" providerId="ADAL" clId="{33D347DA-9468-406B-8418-3B649FF73DBD}" dt="2023-04-25T03:26:31.231" v="151" actId="478"/>
          <ac:picMkLst>
            <pc:docMk/>
            <pc:sldMk cId="1105911489" sldId="3721"/>
            <ac:picMk id="8" creationId="{BF718B16-4C3C-313D-0E38-4A764BC113DC}"/>
          </ac:picMkLst>
        </pc:picChg>
      </pc:sldChg>
      <pc:sldChg chg="addSp delSp modSp add mod">
        <pc:chgData name="Siva Kumar Kota" userId="8cadb4c2-62b7-4d45-8089-660ce4513362" providerId="ADAL" clId="{33D347DA-9468-406B-8418-3B649FF73DBD}" dt="2023-04-25T05:32:43.493" v="1227" actId="20577"/>
        <pc:sldMkLst>
          <pc:docMk/>
          <pc:sldMk cId="2034768077" sldId="3722"/>
        </pc:sldMkLst>
        <pc:spChg chg="mod">
          <ac:chgData name="Siva Kumar Kota" userId="8cadb4c2-62b7-4d45-8089-660ce4513362" providerId="ADAL" clId="{33D347DA-9468-406B-8418-3B649FF73DBD}" dt="2023-04-25T05:32:26.706" v="1207" actId="20577"/>
          <ac:spMkLst>
            <pc:docMk/>
            <pc:sldMk cId="2034768077" sldId="3722"/>
            <ac:spMk id="3" creationId="{F8E01EFA-4F10-F218-ADEC-39A267C5FD8F}"/>
          </ac:spMkLst>
        </pc:spChg>
        <pc:spChg chg="del">
          <ac:chgData name="Siva Kumar Kota" userId="8cadb4c2-62b7-4d45-8089-660ce4513362" providerId="ADAL" clId="{33D347DA-9468-406B-8418-3B649FF73DBD}" dt="2023-04-25T03:31:00.669" v="153" actId="478"/>
          <ac:spMkLst>
            <pc:docMk/>
            <pc:sldMk cId="2034768077" sldId="3722"/>
            <ac:spMk id="4" creationId="{EB661DA6-FC80-A36A-0EC8-5B34554FD792}"/>
          </ac:spMkLst>
        </pc:spChg>
        <pc:spChg chg="add mod">
          <ac:chgData name="Siva Kumar Kota" userId="8cadb4c2-62b7-4d45-8089-660ce4513362" providerId="ADAL" clId="{33D347DA-9468-406B-8418-3B649FF73DBD}" dt="2023-04-25T05:32:43.493" v="1227" actId="20577"/>
          <ac:spMkLst>
            <pc:docMk/>
            <pc:sldMk cId="2034768077" sldId="3722"/>
            <ac:spMk id="11" creationId="{2B0C3F11-AE55-3B4D-E055-96F602110197}"/>
          </ac:spMkLst>
        </pc:spChg>
        <pc:graphicFrameChg chg="del">
          <ac:chgData name="Siva Kumar Kota" userId="8cadb4c2-62b7-4d45-8089-660ce4513362" providerId="ADAL" clId="{33D347DA-9468-406B-8418-3B649FF73DBD}" dt="2023-04-25T03:31:00.669" v="153" actId="478"/>
          <ac:graphicFrameMkLst>
            <pc:docMk/>
            <pc:sldMk cId="2034768077" sldId="3722"/>
            <ac:graphicFrameMk id="2" creationId="{4040C042-A2A5-660E-BD58-CE55C1E7D442}"/>
          </ac:graphicFrameMkLst>
        </pc:graphicFrameChg>
        <pc:graphicFrameChg chg="del">
          <ac:chgData name="Siva Kumar Kota" userId="8cadb4c2-62b7-4d45-8089-660ce4513362" providerId="ADAL" clId="{33D347DA-9468-406B-8418-3B649FF73DBD}" dt="2023-04-25T03:31:00.669" v="153" actId="478"/>
          <ac:graphicFrameMkLst>
            <pc:docMk/>
            <pc:sldMk cId="2034768077" sldId="3722"/>
            <ac:graphicFrameMk id="6" creationId="{927AB8CE-3177-6E71-976E-8F58D4F5ACCD}"/>
          </ac:graphicFrameMkLst>
        </pc:graphicFrameChg>
        <pc:picChg chg="add del mod">
          <ac:chgData name="Siva Kumar Kota" userId="8cadb4c2-62b7-4d45-8089-660ce4513362" providerId="ADAL" clId="{33D347DA-9468-406B-8418-3B649FF73DBD}" dt="2023-04-25T03:33:05.781" v="156" actId="478"/>
          <ac:picMkLst>
            <pc:docMk/>
            <pc:sldMk cId="2034768077" sldId="3722"/>
            <ac:picMk id="5" creationId="{B1AD79DB-9588-A4C4-08DA-0A5B9A062D58}"/>
          </ac:picMkLst>
        </pc:picChg>
        <pc:picChg chg="add mod">
          <ac:chgData name="Siva Kumar Kota" userId="8cadb4c2-62b7-4d45-8089-660ce4513362" providerId="ADAL" clId="{33D347DA-9468-406B-8418-3B649FF73DBD}" dt="2023-04-25T03:36:23.744" v="393" actId="962"/>
          <ac:picMkLst>
            <pc:docMk/>
            <pc:sldMk cId="2034768077" sldId="3722"/>
            <ac:picMk id="8" creationId="{33B2696A-E5AA-815E-20FC-5F576E94DFF3}"/>
          </ac:picMkLst>
        </pc:picChg>
      </pc:sldChg>
      <pc:sldChg chg="addSp delSp modSp add mod">
        <pc:chgData name="Siva Kumar Kota" userId="8cadb4c2-62b7-4d45-8089-660ce4513362" providerId="ADAL" clId="{33D347DA-9468-406B-8418-3B649FF73DBD}" dt="2023-04-25T04:20:59.811" v="655" actId="1076"/>
        <pc:sldMkLst>
          <pc:docMk/>
          <pc:sldMk cId="1975043334" sldId="3723"/>
        </pc:sldMkLst>
        <pc:spChg chg="mod">
          <ac:chgData name="Siva Kumar Kota" userId="8cadb4c2-62b7-4d45-8089-660ce4513362" providerId="ADAL" clId="{33D347DA-9468-406B-8418-3B649FF73DBD}" dt="2023-04-25T04:13:54.605" v="516" actId="20577"/>
          <ac:spMkLst>
            <pc:docMk/>
            <pc:sldMk cId="1975043334" sldId="3723"/>
            <ac:spMk id="3" creationId="{F8E01EFA-4F10-F218-ADEC-39A267C5FD8F}"/>
          </ac:spMkLst>
        </pc:spChg>
        <pc:spChg chg="add del">
          <ac:chgData name="Siva Kumar Kota" userId="8cadb4c2-62b7-4d45-8089-660ce4513362" providerId="ADAL" clId="{33D347DA-9468-406B-8418-3B649FF73DBD}" dt="2023-04-25T04:14:17.679" v="520" actId="22"/>
          <ac:spMkLst>
            <pc:docMk/>
            <pc:sldMk cId="1975043334" sldId="3723"/>
            <ac:spMk id="4" creationId="{54050BD7-6011-F134-D58C-279B16D1E8C0}"/>
          </ac:spMkLst>
        </pc:spChg>
        <pc:spChg chg="add mod ord">
          <ac:chgData name="Siva Kumar Kota" userId="8cadb4c2-62b7-4d45-8089-660ce4513362" providerId="ADAL" clId="{33D347DA-9468-406B-8418-3B649FF73DBD}" dt="2023-04-25T04:20:48.428" v="652" actId="1076"/>
          <ac:spMkLst>
            <pc:docMk/>
            <pc:sldMk cId="1975043334" sldId="3723"/>
            <ac:spMk id="6" creationId="{FD2BEA59-CD05-FAD6-F0FC-BE9DBE78D38D}"/>
          </ac:spMkLst>
        </pc:spChg>
        <pc:spChg chg="add del mod">
          <ac:chgData name="Siva Kumar Kota" userId="8cadb4c2-62b7-4d45-8089-660ce4513362" providerId="ADAL" clId="{33D347DA-9468-406B-8418-3B649FF73DBD}" dt="2023-04-25T04:20:37.786" v="649" actId="478"/>
          <ac:spMkLst>
            <pc:docMk/>
            <pc:sldMk cId="1975043334" sldId="3723"/>
            <ac:spMk id="7" creationId="{60A76C9D-23D7-2193-0447-163E7ABEC499}"/>
          </ac:spMkLst>
        </pc:spChg>
        <pc:spChg chg="add mod ord">
          <ac:chgData name="Siva Kumar Kota" userId="8cadb4c2-62b7-4d45-8089-660ce4513362" providerId="ADAL" clId="{33D347DA-9468-406B-8418-3B649FF73DBD}" dt="2023-04-25T04:20:59.811" v="655" actId="1076"/>
          <ac:spMkLst>
            <pc:docMk/>
            <pc:sldMk cId="1975043334" sldId="3723"/>
            <ac:spMk id="9" creationId="{9C267AFD-E311-BC18-CEA0-DA3F0A93DF8F}"/>
          </ac:spMkLst>
        </pc:spChg>
        <pc:spChg chg="add del mod">
          <ac:chgData name="Siva Kumar Kota" userId="8cadb4c2-62b7-4d45-8089-660ce4513362" providerId="ADAL" clId="{33D347DA-9468-406B-8418-3B649FF73DBD}" dt="2023-04-25T04:17:51.555" v="599" actId="20577"/>
          <ac:spMkLst>
            <pc:docMk/>
            <pc:sldMk cId="1975043334" sldId="3723"/>
            <ac:spMk id="11" creationId="{2B0C3F11-AE55-3B4D-E055-96F602110197}"/>
          </ac:spMkLst>
        </pc:spChg>
        <pc:picChg chg="add del mod">
          <ac:chgData name="Siva Kumar Kota" userId="8cadb4c2-62b7-4d45-8089-660ce4513362" providerId="ADAL" clId="{33D347DA-9468-406B-8418-3B649FF73DBD}" dt="2023-04-25T04:20:39.620" v="650" actId="478"/>
          <ac:picMkLst>
            <pc:docMk/>
            <pc:sldMk cId="1975043334" sldId="3723"/>
            <ac:picMk id="5" creationId="{AA873786-E489-8769-F823-B445EB42D586}"/>
          </ac:picMkLst>
        </pc:picChg>
        <pc:picChg chg="add del">
          <ac:chgData name="Siva Kumar Kota" userId="8cadb4c2-62b7-4d45-8089-660ce4513362" providerId="ADAL" clId="{33D347DA-9468-406B-8418-3B649FF73DBD}" dt="2023-04-25T04:14:25.855" v="524" actId="478"/>
          <ac:picMkLst>
            <pc:docMk/>
            <pc:sldMk cId="1975043334" sldId="3723"/>
            <ac:picMk id="8" creationId="{33B2696A-E5AA-815E-20FC-5F576E94DFF3}"/>
          </ac:picMkLst>
        </pc:picChg>
        <pc:picChg chg="add mod">
          <ac:chgData name="Siva Kumar Kota" userId="8cadb4c2-62b7-4d45-8089-660ce4513362" providerId="ADAL" clId="{33D347DA-9468-406B-8418-3B649FF73DBD}" dt="2023-04-25T04:20:50.123" v="653" actId="1076"/>
          <ac:picMkLst>
            <pc:docMk/>
            <pc:sldMk cId="1975043334" sldId="3723"/>
            <ac:picMk id="12" creationId="{DA2A4D80-C8E6-8872-71C8-ED6CB25F3943}"/>
          </ac:picMkLst>
        </pc:picChg>
        <pc:picChg chg="add mod">
          <ac:chgData name="Siva Kumar Kota" userId="8cadb4c2-62b7-4d45-8089-660ce4513362" providerId="ADAL" clId="{33D347DA-9468-406B-8418-3B649FF73DBD}" dt="2023-04-25T04:20:42.350" v="651" actId="1076"/>
          <ac:picMkLst>
            <pc:docMk/>
            <pc:sldMk cId="1975043334" sldId="3723"/>
            <ac:picMk id="13" creationId="{EFE49C96-558A-5BA4-8937-EFB3F071E53F}"/>
          </ac:picMkLst>
        </pc:picChg>
      </pc:sldChg>
      <pc:sldChg chg="addSp delSp modSp add del mod">
        <pc:chgData name="Siva Kumar Kota" userId="8cadb4c2-62b7-4d45-8089-660ce4513362" providerId="ADAL" clId="{33D347DA-9468-406B-8418-3B649FF73DBD}" dt="2023-04-25T04:36:43.703" v="905" actId="47"/>
        <pc:sldMkLst>
          <pc:docMk/>
          <pc:sldMk cId="2342849780" sldId="3724"/>
        </pc:sldMkLst>
        <pc:spChg chg="mod">
          <ac:chgData name="Siva Kumar Kota" userId="8cadb4c2-62b7-4d45-8089-660ce4513362" providerId="ADAL" clId="{33D347DA-9468-406B-8418-3B649FF73DBD}" dt="2023-04-25T04:21:44.703" v="665" actId="20577"/>
          <ac:spMkLst>
            <pc:docMk/>
            <pc:sldMk cId="2342849780" sldId="3724"/>
            <ac:spMk id="3" creationId="{F8E01EFA-4F10-F218-ADEC-39A267C5FD8F}"/>
          </ac:spMkLst>
        </pc:spChg>
        <pc:spChg chg="add mod">
          <ac:chgData name="Siva Kumar Kota" userId="8cadb4c2-62b7-4d45-8089-660ce4513362" providerId="ADAL" clId="{33D347DA-9468-406B-8418-3B649FF73DBD}" dt="2023-04-25T04:25:46.944" v="713" actId="313"/>
          <ac:spMkLst>
            <pc:docMk/>
            <pc:sldMk cId="2342849780" sldId="3724"/>
            <ac:spMk id="5" creationId="{A9FBE5EF-91CE-ABCB-8E66-B208C38786EA}"/>
          </ac:spMkLst>
        </pc:spChg>
        <pc:spChg chg="del">
          <ac:chgData name="Siva Kumar Kota" userId="8cadb4c2-62b7-4d45-8089-660ce4513362" providerId="ADAL" clId="{33D347DA-9468-406B-8418-3B649FF73DBD}" dt="2023-04-25T04:22:13.586" v="670" actId="478"/>
          <ac:spMkLst>
            <pc:docMk/>
            <pc:sldMk cId="2342849780" sldId="3724"/>
            <ac:spMk id="6" creationId="{FD2BEA59-CD05-FAD6-F0FC-BE9DBE78D38D}"/>
          </ac:spMkLst>
        </pc:spChg>
        <pc:spChg chg="add del mod">
          <ac:chgData name="Siva Kumar Kota" userId="8cadb4c2-62b7-4d45-8089-660ce4513362" providerId="ADAL" clId="{33D347DA-9468-406B-8418-3B649FF73DBD}" dt="2023-04-25T04:26:48.939" v="716" actId="478"/>
          <ac:spMkLst>
            <pc:docMk/>
            <pc:sldMk cId="2342849780" sldId="3724"/>
            <ac:spMk id="8" creationId="{6B424ABB-91C3-C34D-1692-19E60F5E4D5E}"/>
          </ac:spMkLst>
        </pc:spChg>
        <pc:spChg chg="del">
          <ac:chgData name="Siva Kumar Kota" userId="8cadb4c2-62b7-4d45-8089-660ce4513362" providerId="ADAL" clId="{33D347DA-9468-406B-8418-3B649FF73DBD}" dt="2023-04-25T04:22:11.121" v="669" actId="478"/>
          <ac:spMkLst>
            <pc:docMk/>
            <pc:sldMk cId="2342849780" sldId="3724"/>
            <ac:spMk id="9" creationId="{9C267AFD-E311-BC18-CEA0-DA3F0A93DF8F}"/>
          </ac:spMkLst>
        </pc:spChg>
        <pc:spChg chg="del mod">
          <ac:chgData name="Siva Kumar Kota" userId="8cadb4c2-62b7-4d45-8089-660ce4513362" providerId="ADAL" clId="{33D347DA-9468-406B-8418-3B649FF73DBD}" dt="2023-04-25T04:22:21.810" v="673" actId="478"/>
          <ac:spMkLst>
            <pc:docMk/>
            <pc:sldMk cId="2342849780" sldId="3724"/>
            <ac:spMk id="11" creationId="{2B0C3F11-AE55-3B4D-E055-96F602110197}"/>
          </ac:spMkLst>
        </pc:spChg>
        <pc:graphicFrameChg chg="add del mod modGraphic">
          <ac:chgData name="Siva Kumar Kota" userId="8cadb4c2-62b7-4d45-8089-660ce4513362" providerId="ADAL" clId="{33D347DA-9468-406B-8418-3B649FF73DBD}" dt="2023-04-25T04:26:46.741" v="714" actId="478"/>
          <ac:graphicFrameMkLst>
            <pc:docMk/>
            <pc:sldMk cId="2342849780" sldId="3724"/>
            <ac:graphicFrameMk id="2" creationId="{C2691942-AD82-88E6-C0D9-DC76E605CA24}"/>
          </ac:graphicFrameMkLst>
        </pc:graphicFrameChg>
        <pc:graphicFrameChg chg="add del mod modGraphic">
          <ac:chgData name="Siva Kumar Kota" userId="8cadb4c2-62b7-4d45-8089-660ce4513362" providerId="ADAL" clId="{33D347DA-9468-406B-8418-3B649FF73DBD}" dt="2023-04-25T04:28:19.021" v="750" actId="113"/>
          <ac:graphicFrameMkLst>
            <pc:docMk/>
            <pc:sldMk cId="2342849780" sldId="3724"/>
            <ac:graphicFrameMk id="14" creationId="{0AE77D32-B0F0-B9EB-31C9-D94B0FCD5DFE}"/>
          </ac:graphicFrameMkLst>
        </pc:graphicFrameChg>
        <pc:picChg chg="add mod">
          <ac:chgData name="Siva Kumar Kota" userId="8cadb4c2-62b7-4d45-8089-660ce4513362" providerId="ADAL" clId="{33D347DA-9468-406B-8418-3B649FF73DBD}" dt="2023-04-25T04:25:06.298" v="703" actId="1076"/>
          <ac:picMkLst>
            <pc:docMk/>
            <pc:sldMk cId="2342849780" sldId="3724"/>
            <ac:picMk id="4" creationId="{41070EF5-59F5-47BF-C4ED-D466C4B18CAA}"/>
          </ac:picMkLst>
        </pc:picChg>
        <pc:picChg chg="add del mod">
          <ac:chgData name="Siva Kumar Kota" userId="8cadb4c2-62b7-4d45-8089-660ce4513362" providerId="ADAL" clId="{33D347DA-9468-406B-8418-3B649FF73DBD}" dt="2023-04-25T04:26:48.939" v="716" actId="478"/>
          <ac:picMkLst>
            <pc:docMk/>
            <pc:sldMk cId="2342849780" sldId="3724"/>
            <ac:picMk id="7" creationId="{B15881F8-B10A-A072-37ED-27C77D542893}"/>
          </ac:picMkLst>
        </pc:picChg>
        <pc:picChg chg="del">
          <ac:chgData name="Siva Kumar Kota" userId="8cadb4c2-62b7-4d45-8089-660ce4513362" providerId="ADAL" clId="{33D347DA-9468-406B-8418-3B649FF73DBD}" dt="2023-04-25T04:22:06.577" v="666" actId="478"/>
          <ac:picMkLst>
            <pc:docMk/>
            <pc:sldMk cId="2342849780" sldId="3724"/>
            <ac:picMk id="12" creationId="{DA2A4D80-C8E6-8872-71C8-ED6CB25F3943}"/>
          </ac:picMkLst>
        </pc:picChg>
        <pc:picChg chg="del mod">
          <ac:chgData name="Siva Kumar Kota" userId="8cadb4c2-62b7-4d45-8089-660ce4513362" providerId="ADAL" clId="{33D347DA-9468-406B-8418-3B649FF73DBD}" dt="2023-04-25T04:22:08.756" v="668" actId="478"/>
          <ac:picMkLst>
            <pc:docMk/>
            <pc:sldMk cId="2342849780" sldId="3724"/>
            <ac:picMk id="13" creationId="{EFE49C96-558A-5BA4-8937-EFB3F071E53F}"/>
          </ac:picMkLst>
        </pc:picChg>
      </pc:sldChg>
      <pc:sldChg chg="modSp add mod">
        <pc:chgData name="Siva Kumar Kota" userId="8cadb4c2-62b7-4d45-8089-660ce4513362" providerId="ADAL" clId="{33D347DA-9468-406B-8418-3B649FF73DBD}" dt="2023-04-25T05:34:41.496" v="1278" actId="2165"/>
        <pc:sldMkLst>
          <pc:docMk/>
          <pc:sldMk cId="3734535861" sldId="3725"/>
        </pc:sldMkLst>
        <pc:spChg chg="mod">
          <ac:chgData name="Siva Kumar Kota" userId="8cadb4c2-62b7-4d45-8089-660ce4513362" providerId="ADAL" clId="{33D347DA-9468-406B-8418-3B649FF73DBD}" dt="2023-04-25T05:33:40.309" v="1269" actId="20577"/>
          <ac:spMkLst>
            <pc:docMk/>
            <pc:sldMk cId="3734535861" sldId="3725"/>
            <ac:spMk id="3" creationId="{F8E01EFA-4F10-F218-ADEC-39A267C5FD8F}"/>
          </ac:spMkLst>
        </pc:spChg>
        <pc:spChg chg="mod">
          <ac:chgData name="Siva Kumar Kota" userId="8cadb4c2-62b7-4d45-8089-660ce4513362" providerId="ADAL" clId="{33D347DA-9468-406B-8418-3B649FF73DBD}" dt="2023-04-25T04:35:55.476" v="904" actId="1076"/>
          <ac:spMkLst>
            <pc:docMk/>
            <pc:sldMk cId="3734535861" sldId="3725"/>
            <ac:spMk id="5" creationId="{A9FBE5EF-91CE-ABCB-8E66-B208C38786EA}"/>
          </ac:spMkLst>
        </pc:spChg>
        <pc:graphicFrameChg chg="mod modGraphic">
          <ac:chgData name="Siva Kumar Kota" userId="8cadb4c2-62b7-4d45-8089-660ce4513362" providerId="ADAL" clId="{33D347DA-9468-406B-8418-3B649FF73DBD}" dt="2023-04-25T05:34:41.496" v="1278" actId="2165"/>
          <ac:graphicFrameMkLst>
            <pc:docMk/>
            <pc:sldMk cId="3734535861" sldId="3725"/>
            <ac:graphicFrameMk id="14" creationId="{0AE77D32-B0F0-B9EB-31C9-D94B0FCD5DFE}"/>
          </ac:graphicFrameMkLst>
        </pc:graphicFrameChg>
      </pc:sldChg>
      <pc:sldChg chg="addSp delSp modSp add mod">
        <pc:chgData name="Siva Kumar Kota" userId="8cadb4c2-62b7-4d45-8089-660ce4513362" providerId="ADAL" clId="{33D347DA-9468-406B-8418-3B649FF73DBD}" dt="2023-04-25T05:35:26.348" v="1283" actId="20577"/>
        <pc:sldMkLst>
          <pc:docMk/>
          <pc:sldMk cId="3681804584" sldId="3726"/>
        </pc:sldMkLst>
        <pc:spChg chg="mod">
          <ac:chgData name="Siva Kumar Kota" userId="8cadb4c2-62b7-4d45-8089-660ce4513362" providerId="ADAL" clId="{33D347DA-9468-406B-8418-3B649FF73DBD}" dt="2023-04-25T04:30:19.854" v="811" actId="20577"/>
          <ac:spMkLst>
            <pc:docMk/>
            <pc:sldMk cId="3681804584" sldId="3726"/>
            <ac:spMk id="3" creationId="{F8E01EFA-4F10-F218-ADEC-39A267C5FD8F}"/>
          </ac:spMkLst>
        </pc:spChg>
        <pc:spChg chg="del mod">
          <ac:chgData name="Siva Kumar Kota" userId="8cadb4c2-62b7-4d45-8089-660ce4513362" providerId="ADAL" clId="{33D347DA-9468-406B-8418-3B649FF73DBD}" dt="2023-04-25T04:30:47.574" v="817" actId="478"/>
          <ac:spMkLst>
            <pc:docMk/>
            <pc:sldMk cId="3681804584" sldId="3726"/>
            <ac:spMk id="5" creationId="{A9FBE5EF-91CE-ABCB-8E66-B208C38786EA}"/>
          </ac:spMkLst>
        </pc:spChg>
        <pc:spChg chg="add del mod">
          <ac:chgData name="Siva Kumar Kota" userId="8cadb4c2-62b7-4d45-8089-660ce4513362" providerId="ADAL" clId="{33D347DA-9468-406B-8418-3B649FF73DBD}" dt="2023-04-25T04:31:20.763" v="858" actId="478"/>
          <ac:spMkLst>
            <pc:docMk/>
            <pc:sldMk cId="3681804584" sldId="3726"/>
            <ac:spMk id="6" creationId="{153950E8-0AE7-7ABA-244E-072A5CC5DA97}"/>
          </ac:spMkLst>
        </pc:spChg>
        <pc:spChg chg="add mod">
          <ac:chgData name="Siva Kumar Kota" userId="8cadb4c2-62b7-4d45-8089-660ce4513362" providerId="ADAL" clId="{33D347DA-9468-406B-8418-3B649FF73DBD}" dt="2023-04-25T04:31:14.693" v="857" actId="20577"/>
          <ac:spMkLst>
            <pc:docMk/>
            <pc:sldMk cId="3681804584" sldId="3726"/>
            <ac:spMk id="8" creationId="{10908D8B-74AA-3804-AB1C-FC3F2BB5A4B2}"/>
          </ac:spMkLst>
        </pc:spChg>
        <pc:spChg chg="add del mod">
          <ac:chgData name="Siva Kumar Kota" userId="8cadb4c2-62b7-4d45-8089-660ce4513362" providerId="ADAL" clId="{33D347DA-9468-406B-8418-3B649FF73DBD}" dt="2023-04-25T04:31:35.122" v="861" actId="478"/>
          <ac:spMkLst>
            <pc:docMk/>
            <pc:sldMk cId="3681804584" sldId="3726"/>
            <ac:spMk id="11" creationId="{02CEE275-30E8-D5FD-7867-59E17B2A89E3}"/>
          </ac:spMkLst>
        </pc:spChg>
        <pc:spChg chg="add del mod">
          <ac:chgData name="Siva Kumar Kota" userId="8cadb4c2-62b7-4d45-8089-660ce4513362" providerId="ADAL" clId="{33D347DA-9468-406B-8418-3B649FF73DBD}" dt="2023-04-25T04:31:47.111" v="864" actId="478"/>
          <ac:spMkLst>
            <pc:docMk/>
            <pc:sldMk cId="3681804584" sldId="3726"/>
            <ac:spMk id="13" creationId="{2B963CAB-EDCE-DB9A-EA01-0391AC9BAC86}"/>
          </ac:spMkLst>
        </pc:spChg>
        <pc:graphicFrameChg chg="del">
          <ac:chgData name="Siva Kumar Kota" userId="8cadb4c2-62b7-4d45-8089-660ce4513362" providerId="ADAL" clId="{33D347DA-9468-406B-8418-3B649FF73DBD}" dt="2023-04-25T04:31:24.989" v="859" actId="478"/>
          <ac:graphicFrameMkLst>
            <pc:docMk/>
            <pc:sldMk cId="3681804584" sldId="3726"/>
            <ac:graphicFrameMk id="14" creationId="{0AE77D32-B0F0-B9EB-31C9-D94B0FCD5DFE}"/>
          </ac:graphicFrameMkLst>
        </pc:graphicFrameChg>
        <pc:graphicFrameChg chg="add mod modGraphic">
          <ac:chgData name="Siva Kumar Kota" userId="8cadb4c2-62b7-4d45-8089-660ce4513362" providerId="ADAL" clId="{33D347DA-9468-406B-8418-3B649FF73DBD}" dt="2023-04-25T05:35:26.348" v="1283" actId="20577"/>
          <ac:graphicFrameMkLst>
            <pc:docMk/>
            <pc:sldMk cId="3681804584" sldId="3726"/>
            <ac:graphicFrameMk id="15" creationId="{2E01B361-F236-A27B-F36D-7D1F0ACD56F6}"/>
          </ac:graphicFrameMkLst>
        </pc:graphicFrameChg>
        <pc:picChg chg="del">
          <ac:chgData name="Siva Kumar Kota" userId="8cadb4c2-62b7-4d45-8089-660ce4513362" providerId="ADAL" clId="{33D347DA-9468-406B-8418-3B649FF73DBD}" dt="2023-04-25T04:30:32.457" v="812" actId="478"/>
          <ac:picMkLst>
            <pc:docMk/>
            <pc:sldMk cId="3681804584" sldId="3726"/>
            <ac:picMk id="4" creationId="{41070EF5-59F5-47BF-C4ED-D466C4B18CAA}"/>
          </ac:picMkLst>
        </pc:picChg>
        <pc:picChg chg="add mod">
          <ac:chgData name="Siva Kumar Kota" userId="8cadb4c2-62b7-4d45-8089-660ce4513362" providerId="ADAL" clId="{33D347DA-9468-406B-8418-3B649FF73DBD}" dt="2023-04-25T04:30:55.131" v="820" actId="1076"/>
          <ac:picMkLst>
            <pc:docMk/>
            <pc:sldMk cId="3681804584" sldId="3726"/>
            <ac:picMk id="7" creationId="{97D28D30-1E51-63E7-6BE2-FDC8D5833ECF}"/>
          </ac:picMkLst>
        </pc:picChg>
        <pc:picChg chg="add del mod">
          <ac:chgData name="Siva Kumar Kota" userId="8cadb4c2-62b7-4d45-8089-660ce4513362" providerId="ADAL" clId="{33D347DA-9468-406B-8418-3B649FF73DBD}" dt="2023-04-25T04:31:35.122" v="861" actId="478"/>
          <ac:picMkLst>
            <pc:docMk/>
            <pc:sldMk cId="3681804584" sldId="3726"/>
            <ac:picMk id="9" creationId="{3C4634FD-FE1F-224D-9C77-131B32EE9AF1}"/>
          </ac:picMkLst>
        </pc:picChg>
      </pc:sldChg>
      <pc:sldMasterChg chg="delSldLayout">
        <pc:chgData name="Siva Kumar Kota" userId="8cadb4c2-62b7-4d45-8089-660ce4513362" providerId="ADAL" clId="{33D347DA-9468-406B-8418-3B649FF73DBD}" dt="2023-04-25T04:38:02.026" v="925" actId="47"/>
        <pc:sldMasterMkLst>
          <pc:docMk/>
          <pc:sldMasterMk cId="3794490025" sldId="2147483673"/>
        </pc:sldMasterMkLst>
        <pc:sldLayoutChg chg="del">
          <pc:chgData name="Siva Kumar Kota" userId="8cadb4c2-62b7-4d45-8089-660ce4513362" providerId="ADAL" clId="{33D347DA-9468-406B-8418-3B649FF73DBD}" dt="2023-04-25T04:38:02.026" v="925" actId="47"/>
          <pc:sldLayoutMkLst>
            <pc:docMk/>
            <pc:sldMasterMk cId="3794490025" sldId="2147483673"/>
            <pc:sldLayoutMk cId="387646956" sldId="214748371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rkeng\OneDrive%20-%20Gradiant%20Corporation\Desktop\Application%20study%20-%20Micron%20Bois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-my.sharepoint.com/personal/sygoh_gradiant_com/Documents/Documents/CFRO1%20exp%201404202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-my.sharepoint.com/personal/sygoh_gradiant_com/Documents/Documents/CFRO1%20exp%20140420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Gravimetric TDS vs Refractive Index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Sheet4!$G$1</c:f>
              <c:strCache>
                <c:ptCount val="1"/>
                <c:pt idx="0">
                  <c:v>RI</c:v>
                </c:pt>
              </c:strCache>
            </c:strRef>
          </c:tx>
          <c:spPr>
            <a:ln w="25400">
              <a:noFill/>
            </a:ln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9.3814275568072494E-2"/>
                  <c:y val="0.19020720144640338"/>
                </c:manualLayout>
              </c:layout>
              <c:numFmt formatCode="General" sourceLinked="0"/>
              <c:spPr>
                <a:solidFill>
                  <a:schemeClr val="bg1"/>
                </a:solidFill>
              </c:spPr>
            </c:trendlineLbl>
          </c:trendline>
          <c:xVal>
            <c:numRef>
              <c:f>Sheet4!$G$12:$G$16</c:f>
              <c:numCache>
                <c:formatCode>General</c:formatCode>
                <c:ptCount val="5"/>
                <c:pt idx="0">
                  <c:v>1.3339000000000001</c:v>
                </c:pt>
                <c:pt idx="1">
                  <c:v>1.3349</c:v>
                </c:pt>
                <c:pt idx="2">
                  <c:v>1.3371</c:v>
                </c:pt>
                <c:pt idx="3">
                  <c:v>1.3381000000000001</c:v>
                </c:pt>
                <c:pt idx="4">
                  <c:v>1.3327</c:v>
                </c:pt>
              </c:numCache>
            </c:numRef>
          </c:xVal>
          <c:yVal>
            <c:numRef>
              <c:f>Sheet4!$H$12:$H$16</c:f>
              <c:numCache>
                <c:formatCode>#,##0</c:formatCode>
                <c:ptCount val="5"/>
                <c:pt idx="0">
                  <c:v>8000</c:v>
                </c:pt>
                <c:pt idx="1">
                  <c:v>14699.99999999709</c:v>
                </c:pt>
                <c:pt idx="2">
                  <c:v>27200.000000004366</c:v>
                </c:pt>
                <c:pt idx="3">
                  <c:v>35890.000000000146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748-4499-9C8A-18FFB1BC6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3220816"/>
        <c:axId val="1203221232"/>
      </c:scatterChart>
      <c:valAx>
        <c:axId val="1203220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SG"/>
                  <a:t>Refractive Index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221232"/>
        <c:crosses val="autoZero"/>
        <c:crossBetween val="midCat"/>
      </c:valAx>
      <c:valAx>
        <c:axId val="1203221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SG"/>
                  <a:t>TDS (Gravimetric)</a:t>
                </a:r>
              </a:p>
            </c:rich>
          </c:tx>
          <c:overlay val="0"/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220816"/>
        <c:crosses val="autoZero"/>
        <c:crossBetween val="midCat"/>
      </c:valAx>
    </c:plotArea>
    <c:plotVisOnly val="1"/>
    <c:dispBlanksAs val="gap"/>
    <c:showDLblsOverMax val="0"/>
    <c:extLst/>
  </c:chart>
  <c:spPr>
    <a:solidFill>
      <a:schemeClr val="bg1"/>
    </a:solidFill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Equivalant Feed TDS (mg/l) based on RI vs Time duration (min)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Sheet1!$B$4:$B$18</c:f>
              <c:numCache>
                <c:formatCode>General</c:formatCode>
                <c:ptCount val="15"/>
                <c:pt idx="0">
                  <c:v>0</c:v>
                </c:pt>
                <c:pt idx="1">
                  <c:v>7</c:v>
                </c:pt>
                <c:pt idx="2">
                  <c:v>24</c:v>
                </c:pt>
                <c:pt idx="3">
                  <c:v>34</c:v>
                </c:pt>
                <c:pt idx="4">
                  <c:v>50</c:v>
                </c:pt>
                <c:pt idx="5">
                  <c:v>62</c:v>
                </c:pt>
                <c:pt idx="6">
                  <c:v>74</c:v>
                </c:pt>
                <c:pt idx="7">
                  <c:v>85</c:v>
                </c:pt>
                <c:pt idx="8">
                  <c:v>95</c:v>
                </c:pt>
                <c:pt idx="9">
                  <c:v>105</c:v>
                </c:pt>
                <c:pt idx="10">
                  <c:v>115</c:v>
                </c:pt>
                <c:pt idx="11">
                  <c:v>130</c:v>
                </c:pt>
                <c:pt idx="12">
                  <c:v>140</c:v>
                </c:pt>
                <c:pt idx="13">
                  <c:v>152</c:v>
                </c:pt>
                <c:pt idx="14">
                  <c:v>160</c:v>
                </c:pt>
              </c:numCache>
            </c:numRef>
          </c:xVal>
          <c:yVal>
            <c:numRef>
              <c:f>Sheet1!$H$4:$H$18</c:f>
              <c:numCache>
                <c:formatCode>#,##0</c:formatCode>
                <c:ptCount val="15"/>
                <c:pt idx="0">
                  <c:v>30756</c:v>
                </c:pt>
                <c:pt idx="1">
                  <c:v>36064</c:v>
                </c:pt>
                <c:pt idx="2">
                  <c:v>41372</c:v>
                </c:pt>
                <c:pt idx="3">
                  <c:v>46776</c:v>
                </c:pt>
                <c:pt idx="4">
                  <c:v>52180</c:v>
                </c:pt>
                <c:pt idx="5">
                  <c:v>63156</c:v>
                </c:pt>
                <c:pt idx="6">
                  <c:v>74333</c:v>
                </c:pt>
                <c:pt idx="7">
                  <c:v>85704</c:v>
                </c:pt>
                <c:pt idx="8">
                  <c:v>109050</c:v>
                </c:pt>
                <c:pt idx="9">
                  <c:v>121022</c:v>
                </c:pt>
                <c:pt idx="10">
                  <c:v>133212</c:v>
                </c:pt>
                <c:pt idx="11">
                  <c:v>171030</c:v>
                </c:pt>
                <c:pt idx="12">
                  <c:v>184048</c:v>
                </c:pt>
                <c:pt idx="13">
                  <c:v>252236</c:v>
                </c:pt>
                <c:pt idx="14">
                  <c:v>266332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ED-4588-A251-93BEA1C71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1938320"/>
        <c:axId val="591943312"/>
      </c:scatterChart>
      <c:valAx>
        <c:axId val="591938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943312"/>
        <c:crosses val="autoZero"/>
        <c:crossBetween val="midCat"/>
      </c:valAx>
      <c:valAx>
        <c:axId val="59194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938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Feed RI vs Time duration (min)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423584322069104E-2"/>
          <c:y val="0.11703260493188222"/>
          <c:w val="0.86377162199981772"/>
          <c:h val="0.8046137529101573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Sheet1!$B$4:$B$18</c:f>
              <c:numCache>
                <c:formatCode>General</c:formatCode>
                <c:ptCount val="15"/>
                <c:pt idx="0">
                  <c:v>0</c:v>
                </c:pt>
                <c:pt idx="1">
                  <c:v>7</c:v>
                </c:pt>
                <c:pt idx="2">
                  <c:v>24</c:v>
                </c:pt>
                <c:pt idx="3">
                  <c:v>34</c:v>
                </c:pt>
                <c:pt idx="4">
                  <c:v>50</c:v>
                </c:pt>
                <c:pt idx="5">
                  <c:v>62</c:v>
                </c:pt>
                <c:pt idx="6">
                  <c:v>74</c:v>
                </c:pt>
                <c:pt idx="7">
                  <c:v>85</c:v>
                </c:pt>
                <c:pt idx="8">
                  <c:v>95</c:v>
                </c:pt>
                <c:pt idx="9">
                  <c:v>105</c:v>
                </c:pt>
                <c:pt idx="10">
                  <c:v>115</c:v>
                </c:pt>
                <c:pt idx="11">
                  <c:v>130</c:v>
                </c:pt>
                <c:pt idx="12">
                  <c:v>140</c:v>
                </c:pt>
                <c:pt idx="13">
                  <c:v>152</c:v>
                </c:pt>
                <c:pt idx="14">
                  <c:v>160</c:v>
                </c:pt>
              </c:numCache>
            </c:numRef>
          </c:xVal>
          <c:yVal>
            <c:numRef>
              <c:f>Sheet1!$F$4:$F$18</c:f>
              <c:numCache>
                <c:formatCode>General</c:formatCode>
                <c:ptCount val="15"/>
                <c:pt idx="0">
                  <c:v>1.3381000000000001</c:v>
                </c:pt>
                <c:pt idx="1">
                  <c:v>1.3385</c:v>
                </c:pt>
                <c:pt idx="2">
                  <c:v>1.3392999999999999</c:v>
                </c:pt>
                <c:pt idx="3">
                  <c:v>1.3398000000000001</c:v>
                </c:pt>
                <c:pt idx="4" formatCode="0.0000">
                  <c:v>1.341</c:v>
                </c:pt>
                <c:pt idx="5">
                  <c:v>1.3421000000000001</c:v>
                </c:pt>
                <c:pt idx="6">
                  <c:v>1.3433999999999999</c:v>
                </c:pt>
                <c:pt idx="7">
                  <c:v>1.3449</c:v>
                </c:pt>
                <c:pt idx="8" formatCode="0.0000">
                  <c:v>1.347</c:v>
                </c:pt>
                <c:pt idx="9">
                  <c:v>1.3486</c:v>
                </c:pt>
                <c:pt idx="10">
                  <c:v>1.3512999999999999</c:v>
                </c:pt>
                <c:pt idx="11">
                  <c:v>1.3551</c:v>
                </c:pt>
                <c:pt idx="12">
                  <c:v>1.3589</c:v>
                </c:pt>
                <c:pt idx="13">
                  <c:v>1.3647</c:v>
                </c:pt>
                <c:pt idx="14">
                  <c:v>1.3654999999999999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AA-4CA0-AA8F-38FAC6C06D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1938320"/>
        <c:axId val="591943312"/>
      </c:scatterChart>
      <c:valAx>
        <c:axId val="591938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943312"/>
        <c:crosses val="autoZero"/>
        <c:crossBetween val="midCat"/>
      </c:valAx>
      <c:valAx>
        <c:axId val="59194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938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6C5D7B-7F18-460F-BC6B-FB80EF6EE9DB}" type="doc">
      <dgm:prSet loTypeId="urn:microsoft.com/office/officeart/2009/layout/CircleArrowProcess" loCatId="process" qsTypeId="urn:microsoft.com/office/officeart/2005/8/quickstyle/3d7" qsCatId="3D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B23A4F7B-FA30-4B7E-937F-BD6A814EC243}">
      <dgm:prSet phldrT="[Text]"/>
      <dgm:spPr/>
      <dgm:t>
        <a:bodyPr/>
        <a:lstStyle/>
        <a:p>
          <a:r>
            <a:rPr lang="en-SG" dirty="0"/>
            <a:t>Separation </a:t>
          </a:r>
        </a:p>
      </dgm:t>
    </dgm:pt>
    <dgm:pt modelId="{8E3FCFED-E57D-462C-A736-B15311205DE2}" type="parTrans" cxnId="{879ED480-4347-48E2-9E1B-B57CD692E80D}">
      <dgm:prSet/>
      <dgm:spPr/>
      <dgm:t>
        <a:bodyPr/>
        <a:lstStyle/>
        <a:p>
          <a:endParaRPr lang="en-SG"/>
        </a:p>
      </dgm:t>
    </dgm:pt>
    <dgm:pt modelId="{9FAE436F-AFE5-4884-9F29-EACD4BFC73CA}" type="sibTrans" cxnId="{879ED480-4347-48E2-9E1B-B57CD692E80D}">
      <dgm:prSet/>
      <dgm:spPr/>
      <dgm:t>
        <a:bodyPr/>
        <a:lstStyle/>
        <a:p>
          <a:endParaRPr lang="en-SG"/>
        </a:p>
      </dgm:t>
    </dgm:pt>
    <dgm:pt modelId="{3B0C07CE-93DB-4007-9A34-9098ADFB74E8}">
      <dgm:prSet phldrT="[Text]"/>
      <dgm:spPr/>
      <dgm:t>
        <a:bodyPr/>
        <a:lstStyle/>
        <a:p>
          <a:r>
            <a:rPr lang="en-SG" dirty="0"/>
            <a:t>Concentration</a:t>
          </a:r>
        </a:p>
      </dgm:t>
    </dgm:pt>
    <dgm:pt modelId="{84705D8E-B4ED-4C67-851A-E17DEC36E3F6}" type="parTrans" cxnId="{EA74F46E-FF58-4BDA-A1AC-44ECE3109F53}">
      <dgm:prSet/>
      <dgm:spPr/>
      <dgm:t>
        <a:bodyPr/>
        <a:lstStyle/>
        <a:p>
          <a:endParaRPr lang="en-SG"/>
        </a:p>
      </dgm:t>
    </dgm:pt>
    <dgm:pt modelId="{E500B6D9-038B-4B64-BD5F-A3B5EEB99EEB}" type="sibTrans" cxnId="{EA74F46E-FF58-4BDA-A1AC-44ECE3109F53}">
      <dgm:prSet/>
      <dgm:spPr/>
      <dgm:t>
        <a:bodyPr/>
        <a:lstStyle/>
        <a:p>
          <a:endParaRPr lang="en-SG"/>
        </a:p>
      </dgm:t>
    </dgm:pt>
    <dgm:pt modelId="{7AD4CC51-94A1-47A1-8FCF-FED4F68D4F73}">
      <dgm:prSet phldrT="[Text]"/>
      <dgm:spPr/>
      <dgm:t>
        <a:bodyPr/>
        <a:lstStyle/>
        <a:p>
          <a:r>
            <a:rPr lang="en-SG" dirty="0"/>
            <a:t>Destruction</a:t>
          </a:r>
        </a:p>
      </dgm:t>
    </dgm:pt>
    <dgm:pt modelId="{3D69F827-BD22-4E2B-A306-F73201AE9DA1}" type="parTrans" cxnId="{1CCD5648-58F0-40FF-B23B-47C67E6B1536}">
      <dgm:prSet/>
      <dgm:spPr/>
      <dgm:t>
        <a:bodyPr/>
        <a:lstStyle/>
        <a:p>
          <a:endParaRPr lang="en-SG"/>
        </a:p>
      </dgm:t>
    </dgm:pt>
    <dgm:pt modelId="{27CAC4A4-EBB4-4E2C-B78A-7B23FD1E602E}" type="sibTrans" cxnId="{1CCD5648-58F0-40FF-B23B-47C67E6B1536}">
      <dgm:prSet/>
      <dgm:spPr/>
      <dgm:t>
        <a:bodyPr/>
        <a:lstStyle/>
        <a:p>
          <a:endParaRPr lang="en-SG"/>
        </a:p>
      </dgm:t>
    </dgm:pt>
    <dgm:pt modelId="{71623319-9EC3-444C-B262-24BB958897CF}" type="pres">
      <dgm:prSet presAssocID="{A06C5D7B-7F18-460F-BC6B-FB80EF6EE9D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E5083C2-8B87-4728-B75D-1ADED157C7E8}" type="pres">
      <dgm:prSet presAssocID="{B23A4F7B-FA30-4B7E-937F-BD6A814EC243}" presName="Accent1" presStyleCnt="0"/>
      <dgm:spPr/>
    </dgm:pt>
    <dgm:pt modelId="{D9981832-167B-43E2-AEB3-F36A60E0103E}" type="pres">
      <dgm:prSet presAssocID="{B23A4F7B-FA30-4B7E-937F-BD6A814EC243}" presName="Accent" presStyleLbl="node1" presStyleIdx="0" presStyleCnt="3"/>
      <dgm:spPr/>
    </dgm:pt>
    <dgm:pt modelId="{2E22B976-75F1-4E86-AA49-55F695AD96FB}" type="pres">
      <dgm:prSet presAssocID="{B23A4F7B-FA30-4B7E-937F-BD6A814EC243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9E0A3A1-2982-4F78-B192-B7363B39E557}" type="pres">
      <dgm:prSet presAssocID="{3B0C07CE-93DB-4007-9A34-9098ADFB74E8}" presName="Accent2" presStyleCnt="0"/>
      <dgm:spPr/>
    </dgm:pt>
    <dgm:pt modelId="{798C5D02-AFE9-4387-8A13-40F95A4F749F}" type="pres">
      <dgm:prSet presAssocID="{3B0C07CE-93DB-4007-9A34-9098ADFB74E8}" presName="Accent" presStyleLbl="node1" presStyleIdx="1" presStyleCnt="3"/>
      <dgm:spPr/>
    </dgm:pt>
    <dgm:pt modelId="{50C853FB-D07D-406A-9BF9-799E0153F489}" type="pres">
      <dgm:prSet presAssocID="{3B0C07CE-93DB-4007-9A34-9098ADFB74E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EC6336E-1E64-4BE0-9F49-D159168073E4}" type="pres">
      <dgm:prSet presAssocID="{7AD4CC51-94A1-47A1-8FCF-FED4F68D4F73}" presName="Accent3" presStyleCnt="0"/>
      <dgm:spPr/>
    </dgm:pt>
    <dgm:pt modelId="{7497C8E7-3641-433B-BEE9-671D8CDAC274}" type="pres">
      <dgm:prSet presAssocID="{7AD4CC51-94A1-47A1-8FCF-FED4F68D4F73}" presName="Accent" presStyleLbl="node1" presStyleIdx="2" presStyleCnt="3"/>
      <dgm:spPr/>
    </dgm:pt>
    <dgm:pt modelId="{EF8BCFD1-2563-44BB-B938-BC03CD4EAFCC}" type="pres">
      <dgm:prSet presAssocID="{7AD4CC51-94A1-47A1-8FCF-FED4F68D4F7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3C7C328-B1E7-427E-BABE-7FF08D908509}" type="presOf" srcId="{3B0C07CE-93DB-4007-9A34-9098ADFB74E8}" destId="{50C853FB-D07D-406A-9BF9-799E0153F489}" srcOrd="0" destOrd="0" presId="urn:microsoft.com/office/officeart/2009/layout/CircleArrowProcess"/>
    <dgm:cxn modelId="{1CCD5648-58F0-40FF-B23B-47C67E6B1536}" srcId="{A06C5D7B-7F18-460F-BC6B-FB80EF6EE9DB}" destId="{7AD4CC51-94A1-47A1-8FCF-FED4F68D4F73}" srcOrd="2" destOrd="0" parTransId="{3D69F827-BD22-4E2B-A306-F73201AE9DA1}" sibTransId="{27CAC4A4-EBB4-4E2C-B78A-7B23FD1E602E}"/>
    <dgm:cxn modelId="{EA74F46E-FF58-4BDA-A1AC-44ECE3109F53}" srcId="{A06C5D7B-7F18-460F-BC6B-FB80EF6EE9DB}" destId="{3B0C07CE-93DB-4007-9A34-9098ADFB74E8}" srcOrd="1" destOrd="0" parTransId="{84705D8E-B4ED-4C67-851A-E17DEC36E3F6}" sibTransId="{E500B6D9-038B-4B64-BD5F-A3B5EEB99EEB}"/>
    <dgm:cxn modelId="{6BC37A76-ADAA-42F1-81DF-DEF653EBE242}" type="presOf" srcId="{A06C5D7B-7F18-460F-BC6B-FB80EF6EE9DB}" destId="{71623319-9EC3-444C-B262-24BB958897CF}" srcOrd="0" destOrd="0" presId="urn:microsoft.com/office/officeart/2009/layout/CircleArrowProcess"/>
    <dgm:cxn modelId="{B0623259-DD03-43AF-9F64-6AA38FAFE0B3}" type="presOf" srcId="{B23A4F7B-FA30-4B7E-937F-BD6A814EC243}" destId="{2E22B976-75F1-4E86-AA49-55F695AD96FB}" srcOrd="0" destOrd="0" presId="urn:microsoft.com/office/officeart/2009/layout/CircleArrowProcess"/>
    <dgm:cxn modelId="{879ED480-4347-48E2-9E1B-B57CD692E80D}" srcId="{A06C5D7B-7F18-460F-BC6B-FB80EF6EE9DB}" destId="{B23A4F7B-FA30-4B7E-937F-BD6A814EC243}" srcOrd="0" destOrd="0" parTransId="{8E3FCFED-E57D-462C-A736-B15311205DE2}" sibTransId="{9FAE436F-AFE5-4884-9F29-EACD4BFC73CA}"/>
    <dgm:cxn modelId="{FAB0BDA8-7301-4F2C-B8AB-91B3165F55D1}" type="presOf" srcId="{7AD4CC51-94A1-47A1-8FCF-FED4F68D4F73}" destId="{EF8BCFD1-2563-44BB-B938-BC03CD4EAFCC}" srcOrd="0" destOrd="0" presId="urn:microsoft.com/office/officeart/2009/layout/CircleArrowProcess"/>
    <dgm:cxn modelId="{39C7494E-969D-4F71-8BD2-10CDBD47C48B}" type="presParOf" srcId="{71623319-9EC3-444C-B262-24BB958897CF}" destId="{DE5083C2-8B87-4728-B75D-1ADED157C7E8}" srcOrd="0" destOrd="0" presId="urn:microsoft.com/office/officeart/2009/layout/CircleArrowProcess"/>
    <dgm:cxn modelId="{9E2AD113-9C16-49DF-BAA7-D19E4E420452}" type="presParOf" srcId="{DE5083C2-8B87-4728-B75D-1ADED157C7E8}" destId="{D9981832-167B-43E2-AEB3-F36A60E0103E}" srcOrd="0" destOrd="0" presId="urn:microsoft.com/office/officeart/2009/layout/CircleArrowProcess"/>
    <dgm:cxn modelId="{3E5C7EA0-0D9B-43A8-9313-765B646C1200}" type="presParOf" srcId="{71623319-9EC3-444C-B262-24BB958897CF}" destId="{2E22B976-75F1-4E86-AA49-55F695AD96FB}" srcOrd="1" destOrd="0" presId="urn:microsoft.com/office/officeart/2009/layout/CircleArrowProcess"/>
    <dgm:cxn modelId="{E1EBB9AF-1214-47DF-95D6-94A2667600F6}" type="presParOf" srcId="{71623319-9EC3-444C-B262-24BB958897CF}" destId="{09E0A3A1-2982-4F78-B192-B7363B39E557}" srcOrd="2" destOrd="0" presId="urn:microsoft.com/office/officeart/2009/layout/CircleArrowProcess"/>
    <dgm:cxn modelId="{2C8F205E-CE73-4A1E-B249-221394BE62A0}" type="presParOf" srcId="{09E0A3A1-2982-4F78-B192-B7363B39E557}" destId="{798C5D02-AFE9-4387-8A13-40F95A4F749F}" srcOrd="0" destOrd="0" presId="urn:microsoft.com/office/officeart/2009/layout/CircleArrowProcess"/>
    <dgm:cxn modelId="{67FCCBD3-3E7B-4799-928C-3967919FF0FC}" type="presParOf" srcId="{71623319-9EC3-444C-B262-24BB958897CF}" destId="{50C853FB-D07D-406A-9BF9-799E0153F489}" srcOrd="3" destOrd="0" presId="urn:microsoft.com/office/officeart/2009/layout/CircleArrowProcess"/>
    <dgm:cxn modelId="{D08E5DE3-53C7-421D-ADC8-29E291350C96}" type="presParOf" srcId="{71623319-9EC3-444C-B262-24BB958897CF}" destId="{6EC6336E-1E64-4BE0-9F49-D159168073E4}" srcOrd="4" destOrd="0" presId="urn:microsoft.com/office/officeart/2009/layout/CircleArrowProcess"/>
    <dgm:cxn modelId="{DEAD2360-172A-4574-B0EE-23DE5AAEA65F}" type="presParOf" srcId="{6EC6336E-1E64-4BE0-9F49-D159168073E4}" destId="{7497C8E7-3641-433B-BEE9-671D8CDAC274}" srcOrd="0" destOrd="0" presId="urn:microsoft.com/office/officeart/2009/layout/CircleArrowProcess"/>
    <dgm:cxn modelId="{B7C36D68-9290-4C31-B7D5-361FB9ADF070}" type="presParOf" srcId="{71623319-9EC3-444C-B262-24BB958897CF}" destId="{EF8BCFD1-2563-44BB-B938-BC03CD4EAFC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81832-167B-43E2-AEB3-F36A60E0103E}">
      <dsp:nvSpPr>
        <dsp:cNvPr id="0" name=""/>
        <dsp:cNvSpPr/>
      </dsp:nvSpPr>
      <dsp:spPr>
        <a:xfrm>
          <a:off x="1276087" y="0"/>
          <a:ext cx="1732629" cy="173289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E22B976-75F1-4E86-AA49-55F695AD96FB}">
      <dsp:nvSpPr>
        <dsp:cNvPr id="0" name=""/>
        <dsp:cNvSpPr/>
      </dsp:nvSpPr>
      <dsp:spPr>
        <a:xfrm>
          <a:off x="1659055" y="625626"/>
          <a:ext cx="962788" cy="481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Separation </a:t>
          </a:r>
        </a:p>
      </dsp:txBody>
      <dsp:txXfrm>
        <a:off x="1659055" y="625626"/>
        <a:ext cx="962788" cy="481279"/>
      </dsp:txXfrm>
    </dsp:sp>
    <dsp:sp modelId="{798C5D02-AFE9-4387-8A13-40F95A4F749F}">
      <dsp:nvSpPr>
        <dsp:cNvPr id="0" name=""/>
        <dsp:cNvSpPr/>
      </dsp:nvSpPr>
      <dsp:spPr>
        <a:xfrm>
          <a:off x="794855" y="995675"/>
          <a:ext cx="1732629" cy="173289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hueOff val="440357"/>
            <a:satOff val="-12125"/>
            <a:lumOff val="1186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0C853FB-D07D-406A-9BF9-799E0153F489}">
      <dsp:nvSpPr>
        <dsp:cNvPr id="0" name=""/>
        <dsp:cNvSpPr/>
      </dsp:nvSpPr>
      <dsp:spPr>
        <a:xfrm>
          <a:off x="1179775" y="1627062"/>
          <a:ext cx="962788" cy="481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Concentration</a:t>
          </a:r>
        </a:p>
      </dsp:txBody>
      <dsp:txXfrm>
        <a:off x="1179775" y="1627062"/>
        <a:ext cx="962788" cy="481279"/>
      </dsp:txXfrm>
    </dsp:sp>
    <dsp:sp modelId="{7497C8E7-3641-433B-BEE9-671D8CDAC274}">
      <dsp:nvSpPr>
        <dsp:cNvPr id="0" name=""/>
        <dsp:cNvSpPr/>
      </dsp:nvSpPr>
      <dsp:spPr>
        <a:xfrm>
          <a:off x="1399404" y="2110501"/>
          <a:ext cx="1488597" cy="148919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hueOff val="880714"/>
            <a:satOff val="-24250"/>
            <a:lumOff val="2372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F8BCFD1-2563-44BB-B938-BC03CD4EAFCC}">
      <dsp:nvSpPr>
        <dsp:cNvPr id="0" name=""/>
        <dsp:cNvSpPr/>
      </dsp:nvSpPr>
      <dsp:spPr>
        <a:xfrm>
          <a:off x="1661332" y="2629937"/>
          <a:ext cx="962788" cy="481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Destruction</a:t>
          </a:r>
        </a:p>
      </dsp:txBody>
      <dsp:txXfrm>
        <a:off x="1661332" y="2629937"/>
        <a:ext cx="962788" cy="481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6064683-A291-421D-98DC-2D1571ED4A7E}" type="datetimeFigureOut">
              <a:rPr lang="en-SG" smtClean="0"/>
              <a:t>25/4/2023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847348C-82C1-4597-B406-C98CFE68EC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010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83306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83306">
              <a:defRPr/>
            </a:pPr>
            <a:fld id="{246E6C07-D41A-4B34-82DF-9CA5B967A23C}" type="slidenum">
              <a:rPr lang="en-US">
                <a:solidFill>
                  <a:prstClr val="black"/>
                </a:solidFill>
                <a:latin typeface="Calibri"/>
              </a:rPr>
              <a:pPr defTabSz="483306">
                <a:defRPr/>
              </a:pPr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39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83306">
              <a:defRPr/>
            </a:pPr>
            <a:fld id="{EC34B84C-303E-8C40-9CA1-747CCD3BA9B8}" type="slidenum">
              <a:rPr lang="en-US">
                <a:solidFill>
                  <a:prstClr val="black"/>
                </a:solidFill>
                <a:latin typeface="Calibri"/>
              </a:rPr>
              <a:pPr defTabSz="483306"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5061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83306">
              <a:defRPr/>
            </a:pPr>
            <a:fld id="{EC34B84C-303E-8C40-9CA1-747CCD3BA9B8}" type="slidenum">
              <a:rPr lang="en-US">
                <a:solidFill>
                  <a:prstClr val="black"/>
                </a:solidFill>
                <a:latin typeface="Calibri"/>
              </a:rPr>
              <a:pPr defTabSz="483306">
                <a:defRPr/>
              </a:pPr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8178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630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1714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9A96-60D0-4463-ABA1-7E9DD12E345E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105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 preserve="1">
  <p:cSld name="Title Slid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44" name="Google Shape;144;p13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145" name="Google Shape;145;p13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9E267B-B3A7-43D7-8FE4-CA77D341F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332" y="2034282"/>
            <a:ext cx="4951336" cy="119465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53DA89-F68C-4A3F-BEF6-C460FAC2C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412" y="3429000"/>
            <a:ext cx="7115176" cy="1419224"/>
          </a:xfrm>
        </p:spPr>
        <p:txBody>
          <a:bodyPr anchor="t"/>
          <a:lstStyle>
            <a:lvl1pPr algn="ctr">
              <a:defRPr sz="3200" b="1">
                <a:latin typeface="Adobe Myungjo Std M" panose="02020600000000000000"/>
                <a:ea typeface="Adobe Myungjo Std M" panose="02020600000000000000"/>
              </a:defRPr>
            </a:lvl1pPr>
          </a:lstStyle>
          <a:p>
            <a:r>
              <a:rPr lang="en-US"/>
              <a:t>Click to edit Master title style</a:t>
            </a:r>
            <a:endParaRPr lang="en-SG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AF98C73-7F62-4CA7-9304-DC9D295CF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8411" y="4945063"/>
            <a:ext cx="7115177" cy="769937"/>
          </a:xfr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rial Nova Cond" panose="020B0506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7562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671484" y="655002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C22C1290-EE7B-D449-A6BE-946E2735375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167CD-90B3-4E84-A936-2A393686FEBD}"/>
              </a:ext>
            </a:extLst>
          </p:cNvPr>
          <p:cNvSpPr txBox="1"/>
          <p:nvPr userDrawn="1"/>
        </p:nvSpPr>
        <p:spPr>
          <a:xfrm>
            <a:off x="4188229" y="6642637"/>
            <a:ext cx="3815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accent2">
                    <a:lumMod val="75000"/>
                  </a:schemeClr>
                </a:solidFill>
                <a:latin typeface="Helvetica Neue Light"/>
                <a:cs typeface="Helvetica Neue Light"/>
              </a:rPr>
              <a:t>Gradiant Corporation –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0984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671484" y="655002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C22C1290-EE7B-D449-A6BE-946E2735375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EF3C1A-1151-462E-A5F9-87179D256CD1}"/>
              </a:ext>
            </a:extLst>
          </p:cNvPr>
          <p:cNvSpPr txBox="1"/>
          <p:nvPr userDrawn="1"/>
        </p:nvSpPr>
        <p:spPr>
          <a:xfrm>
            <a:off x="4188229" y="6642637"/>
            <a:ext cx="3815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accent2">
                    <a:lumMod val="75000"/>
                  </a:schemeClr>
                </a:solidFill>
                <a:latin typeface="Helvetica Neue Light"/>
                <a:cs typeface="Helvetica Neue Light"/>
              </a:rPr>
              <a:t>Gradiant Corporation –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72441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671484" y="655002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C22C1290-EE7B-D449-A6BE-946E2735375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BEDDF-D7C0-4416-93E8-1D0321BB0DFF}"/>
              </a:ext>
            </a:extLst>
          </p:cNvPr>
          <p:cNvSpPr txBox="1"/>
          <p:nvPr userDrawn="1"/>
        </p:nvSpPr>
        <p:spPr>
          <a:xfrm>
            <a:off x="4188229" y="6642637"/>
            <a:ext cx="3815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accent2">
                    <a:lumMod val="75000"/>
                  </a:schemeClr>
                </a:solidFill>
                <a:latin typeface="Helvetica Neue Light"/>
                <a:cs typeface="Helvetica Neue Light"/>
              </a:rPr>
              <a:t>Gradiant Corporation –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9033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671484" y="655002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C22C1290-EE7B-D449-A6BE-946E2735375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3F097-3B69-4F19-B4F2-9C16A68F7E8E}"/>
              </a:ext>
            </a:extLst>
          </p:cNvPr>
          <p:cNvSpPr txBox="1"/>
          <p:nvPr userDrawn="1"/>
        </p:nvSpPr>
        <p:spPr>
          <a:xfrm>
            <a:off x="4188229" y="6642637"/>
            <a:ext cx="3815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accent2">
                    <a:lumMod val="75000"/>
                  </a:schemeClr>
                </a:solidFill>
                <a:latin typeface="Helvetica Neue Light"/>
                <a:cs typeface="Helvetica Neue Light"/>
              </a:rPr>
              <a:t>Gradiant Corporation –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23552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671484" y="655002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C22C1290-EE7B-D449-A6BE-946E2735375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9BA9B-C437-4AC2-87BF-DD6C1692F598}"/>
              </a:ext>
            </a:extLst>
          </p:cNvPr>
          <p:cNvSpPr txBox="1"/>
          <p:nvPr userDrawn="1"/>
        </p:nvSpPr>
        <p:spPr>
          <a:xfrm>
            <a:off x="4188229" y="6356887"/>
            <a:ext cx="3815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accent2">
                    <a:lumMod val="75000"/>
                  </a:schemeClr>
                </a:solidFill>
                <a:latin typeface="Helvetica Neue Light"/>
                <a:cs typeface="Helvetica Neue Light"/>
              </a:rPr>
              <a:t>Gradiant Corporation –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47960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671484" y="655002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C22C1290-EE7B-D449-A6BE-946E2735375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104A0-79B2-4904-8386-0CBA6D2B4DFF}"/>
              </a:ext>
            </a:extLst>
          </p:cNvPr>
          <p:cNvSpPr txBox="1"/>
          <p:nvPr userDrawn="1"/>
        </p:nvSpPr>
        <p:spPr>
          <a:xfrm>
            <a:off x="4188229" y="6356887"/>
            <a:ext cx="3815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accent2">
                    <a:lumMod val="75000"/>
                  </a:schemeClr>
                </a:solidFill>
                <a:latin typeface="Helvetica Neue Light"/>
                <a:cs typeface="Helvetica Neue Light"/>
              </a:rPr>
              <a:t>Gradiant Corporation –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0288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671484" y="655002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C22C1290-EE7B-D449-A6BE-946E2735375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2D3F8-2F50-411F-A015-44CD5295A7EE}"/>
              </a:ext>
            </a:extLst>
          </p:cNvPr>
          <p:cNvSpPr txBox="1"/>
          <p:nvPr userDrawn="1"/>
        </p:nvSpPr>
        <p:spPr>
          <a:xfrm>
            <a:off x="4188229" y="6356887"/>
            <a:ext cx="3815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accent2">
                    <a:lumMod val="75000"/>
                  </a:schemeClr>
                </a:solidFill>
                <a:latin typeface="Helvetica Neue Light"/>
                <a:cs typeface="Helvetica Neue Light"/>
              </a:rPr>
              <a:t>Gradiant Corporation –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2457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Line title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55" y="1737360"/>
            <a:ext cx="10972800" cy="443960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6455" y="6610889"/>
            <a:ext cx="1227799" cy="267900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405066" y="6594263"/>
            <a:ext cx="667597" cy="267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2E66B0-3717-415C-B995-3D76CC13C15E}" type="slidenum">
              <a:rPr lang="en-US" sz="900" smtClean="0"/>
              <a:pPr/>
              <a:t>‹#›</a:t>
            </a:fld>
            <a:endParaRPr lang="en-US" sz="900" dirty="0"/>
          </a:p>
        </p:txBody>
      </p:sp>
      <p:sp>
        <p:nvSpPr>
          <p:cNvPr id="20" name="Title 13"/>
          <p:cNvSpPr>
            <a:spLocks noGrp="1"/>
          </p:cNvSpPr>
          <p:nvPr>
            <p:ph type="title" hasCustomPrompt="1"/>
          </p:nvPr>
        </p:nvSpPr>
        <p:spPr>
          <a:xfrm>
            <a:off x="613955" y="316913"/>
            <a:ext cx="9515064" cy="73079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>
              <a:defRPr sz="2400" b="0" cap="all" normalizeH="0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single line title style</a:t>
            </a:r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12933"/>
            <a:ext cx="10129019" cy="133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12192000" cy="88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15" y="6568215"/>
            <a:ext cx="1339456" cy="2412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4614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uble Line title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613956" y="689801"/>
            <a:ext cx="4694761" cy="418203"/>
          </a:xfrm>
          <a:noFill/>
        </p:spPr>
        <p:txBody>
          <a:bodyPr wrap="none"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Second line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613956" y="278934"/>
            <a:ext cx="8995211" cy="418203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>
              <a:defRPr sz="2400" cap="all" normalizeH="0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Double line title style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13955" y="1720736"/>
            <a:ext cx="10972800" cy="4456227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1212933"/>
            <a:ext cx="10129019" cy="133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6455" y="6610889"/>
            <a:ext cx="1227799" cy="267900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405066" y="6594263"/>
            <a:ext cx="667597" cy="267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2E66B0-3717-415C-B995-3D76CC13C15E}" type="slidenum">
              <a:rPr lang="en-US" sz="900" smtClean="0"/>
              <a:pPr/>
              <a:t>‹#›</a:t>
            </a:fld>
            <a:endParaRPr lang="en-US" sz="9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12192000" cy="88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15" y="6551591"/>
            <a:ext cx="1339456" cy="2412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5819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2001447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 dirty="0">
              <a:latin typeface="Arial"/>
              <a:ea typeface="ＭＳ Ｐゴシック"/>
              <a:cs typeface="Arial"/>
              <a:sym typeface="Arial"/>
            </a:endParaRPr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1828800"/>
            <a:ext cx="12192001" cy="5036259"/>
          </a:xfrm>
          <a:prstGeom prst="rect">
            <a:avLst/>
          </a:prstGeom>
        </p:spPr>
        <p:txBody>
          <a:bodyPr vert="horz" lIns="63057" tIns="31529" rIns="63057" bIns="31529" anchor="b" anchorCtr="1"/>
          <a:lstStyle>
            <a:lvl1pPr marL="0" indent="0">
              <a:buNone/>
              <a:defRPr sz="1867" baseline="0">
                <a:latin typeface="Arial"/>
                <a:cs typeface="Arial"/>
              </a:defRPr>
            </a:lvl1pPr>
          </a:lstStyle>
          <a:p>
            <a:r>
              <a:rPr lang="de-DE" dirty="0"/>
              <a:t>Click Icon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send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back (</a:t>
            </a:r>
            <a:r>
              <a:rPr lang="de-DE" dirty="0" err="1"/>
              <a:t>arrange</a:t>
            </a:r>
            <a:r>
              <a:rPr lang="de-DE" dirty="0"/>
              <a:t>&gt; send </a:t>
            </a:r>
            <a:r>
              <a:rPr lang="de-DE" dirty="0" err="1"/>
              <a:t>to</a:t>
            </a:r>
            <a:r>
              <a:rPr lang="de-DE" dirty="0"/>
              <a:t> back)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9403" y="1949962"/>
            <a:ext cx="10698420" cy="459345"/>
          </a:xfrm>
          <a:prstGeom prst="rect">
            <a:avLst/>
          </a:prstGeom>
        </p:spPr>
        <p:txBody>
          <a:bodyPr lIns="0" tIns="31529" rIns="63057" bIns="31529"/>
          <a:lstStyle>
            <a:lvl1pPr algn="l">
              <a:defRPr sz="3200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19403" y="2409305"/>
            <a:ext cx="8245909" cy="472616"/>
          </a:xfrm>
          <a:prstGeom prst="rect">
            <a:avLst/>
          </a:prstGeom>
        </p:spPr>
        <p:txBody>
          <a:bodyPr vert="horz" lIns="0" tIns="31529" rIns="63057" bIns="31529"/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609535" indent="0">
              <a:buNone/>
              <a:defRPr sz="2400">
                <a:solidFill>
                  <a:srgbClr val="007AA1"/>
                </a:solidFill>
                <a:latin typeface="Arial"/>
                <a:cs typeface="Arial"/>
              </a:defRPr>
            </a:lvl2pPr>
            <a:lvl3pPr marL="1219072" indent="0">
              <a:buNone/>
              <a:defRPr sz="2400">
                <a:solidFill>
                  <a:srgbClr val="007AA1"/>
                </a:solidFill>
                <a:latin typeface="Arial"/>
                <a:cs typeface="Arial"/>
              </a:defRPr>
            </a:lvl3pPr>
            <a:lvl4pPr marL="1828608" indent="0">
              <a:buNone/>
              <a:defRPr sz="2400">
                <a:solidFill>
                  <a:srgbClr val="007AA1"/>
                </a:solidFill>
                <a:latin typeface="Arial"/>
                <a:cs typeface="Arial"/>
              </a:defRPr>
            </a:lvl4pPr>
            <a:lvl5pPr marL="2438144" indent="0">
              <a:buNone/>
              <a:defRPr sz="2400">
                <a:solidFill>
                  <a:srgbClr val="007AA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1602" y="2957611"/>
            <a:ext cx="4126740" cy="528003"/>
          </a:xfrm>
          <a:prstGeom prst="rect">
            <a:avLst/>
          </a:prstGeom>
        </p:spPr>
        <p:txBody>
          <a:bodyPr lIns="0" tIns="31529" rIns="63057" bIns="31529"/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Date I Author</a:t>
            </a:r>
          </a:p>
        </p:txBody>
      </p:sp>
    </p:spTree>
    <p:extLst>
      <p:ext uri="{BB962C8B-B14F-4D97-AF65-F5344CB8AC3E}">
        <p14:creationId xmlns:p14="http://schemas.microsoft.com/office/powerpoint/2010/main" val="263493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Content slide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418254" y="-435466"/>
            <a:ext cx="10014644" cy="2182673"/>
            <a:chOff x="-313691" y="-18375"/>
            <a:chExt cx="7510983" cy="1637005"/>
          </a:xfrm>
        </p:grpSpPr>
        <p:sp>
          <p:nvSpPr>
            <p:cNvPr id="99" name="Google Shape;99;p9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600">
                <a:latin typeface="Arial Nova Cond" panose="020B0506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90C939-52EB-417A-879E-9FA9A5EA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207"/>
            <a:ext cx="10515600" cy="4351338"/>
          </a:xfrm>
        </p:spPr>
        <p:txBody>
          <a:bodyPr/>
          <a:lstStyle>
            <a:lvl1pPr>
              <a:defRPr b="1">
                <a:latin typeface="Arial Nova Cond" panose="020B0506020202020204" pitchFamily="34" charset="0"/>
              </a:defRPr>
            </a:lvl1pPr>
            <a:lvl2pPr>
              <a:defRPr b="1">
                <a:latin typeface="Arial Nova Cond" panose="020B0506020202020204" pitchFamily="34" charset="0"/>
              </a:defRPr>
            </a:lvl2pPr>
            <a:lvl3pPr>
              <a:defRPr b="1">
                <a:latin typeface="Arial Nova Cond" panose="020B0506020202020204" pitchFamily="34" charset="0"/>
              </a:defRPr>
            </a:lvl3pPr>
            <a:lvl4pPr>
              <a:defRPr b="1">
                <a:latin typeface="Arial Nova Cond" panose="020B0506020202020204" pitchFamily="34" charset="0"/>
              </a:defRPr>
            </a:lvl4pPr>
            <a:lvl5pPr>
              <a:defRPr b="1">
                <a:latin typeface="Arial Nova Cond" panose="020B0506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44553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bg>
      <p:bgPr>
        <a:solidFill>
          <a:srgbClr val="29A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bunch, several, variety&#10;&#10;Description automatically generated">
            <a:extLst>
              <a:ext uri="{FF2B5EF4-FFF2-40B4-BE49-F238E27FC236}">
                <a16:creationId xmlns:a16="http://schemas.microsoft.com/office/drawing/2014/main" id="{3A044576-0070-4602-EE9B-E65C0C12D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282" y="4894616"/>
            <a:ext cx="12185716" cy="1963010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480F25FA-B559-45A4-9882-3C2A6B674D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979" y="5257800"/>
            <a:ext cx="4845679" cy="1829547"/>
          </a:xfrm>
          <a:prstGeom prst="rect">
            <a:avLst/>
          </a:prstGeom>
        </p:spPr>
      </p:pic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0A7BFBB0-A12D-478E-A239-AA45D4DBDF12}"/>
              </a:ext>
            </a:extLst>
          </p:cNvPr>
          <p:cNvSpPr/>
          <p:nvPr userDrawn="1"/>
        </p:nvSpPr>
        <p:spPr>
          <a:xfrm>
            <a:off x="6285" y="373"/>
            <a:ext cx="12185716" cy="6172200"/>
          </a:xfrm>
          <a:prstGeom prst="flowChartDocument">
            <a:avLst/>
          </a:prstGeom>
          <a:solidFill>
            <a:srgbClr val="30C6BB"/>
          </a:solidFill>
          <a:ln>
            <a:solidFill>
              <a:srgbClr val="30C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746D584-F5AD-4BDF-A273-5A77DBE383A5}"/>
              </a:ext>
            </a:extLst>
          </p:cNvPr>
          <p:cNvSpPr/>
          <p:nvPr userDrawn="1"/>
        </p:nvSpPr>
        <p:spPr>
          <a:xfrm>
            <a:off x="0" y="0"/>
            <a:ext cx="12192000" cy="5943600"/>
          </a:xfrm>
          <a:prstGeom prst="flowChartDocumen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7" name="Picture 16" descr="A picture containing ray, fish&#10;&#10;Description automatically generated">
            <a:extLst>
              <a:ext uri="{FF2B5EF4-FFF2-40B4-BE49-F238E27FC236}">
                <a16:creationId xmlns:a16="http://schemas.microsoft.com/office/drawing/2014/main" id="{AD962BD7-C16D-4C51-86F2-2BDA29E84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85716" cy="47244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A24662-370B-B6F4-F15D-5CA3EB8E3EFB}"/>
              </a:ext>
            </a:extLst>
          </p:cNvPr>
          <p:cNvCxnSpPr>
            <a:cxnSpLocks/>
          </p:cNvCxnSpPr>
          <p:nvPr userDrawn="1"/>
        </p:nvCxnSpPr>
        <p:spPr>
          <a:xfrm>
            <a:off x="-20961" y="2788689"/>
            <a:ext cx="7924800" cy="0"/>
          </a:xfrm>
          <a:prstGeom prst="line">
            <a:avLst/>
          </a:prstGeom>
          <a:ln w="57150">
            <a:solidFill>
              <a:srgbClr val="29A6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E954393-A09C-9EF3-A6B3-0EDD3C00C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287" y="947835"/>
            <a:ext cx="8107509" cy="179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1pPr>
            <a:lvl2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2pPr>
            <a:lvl3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3pPr>
            <a:lvl4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2EDC71-4BBC-F813-9F16-FA9E03D3E7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282" y="2909118"/>
            <a:ext cx="8107509" cy="584580"/>
          </a:xfrm>
          <a:prstGeom prst="rect">
            <a:avLst/>
          </a:prstGeom>
        </p:spPr>
        <p:txBody>
          <a:bodyPr/>
          <a:lstStyle>
            <a:lvl1pPr marL="0" indent="0" algn="l" defTabSz="685702" rtl="0" eaLnBrk="1" latinLnBrk="0" hangingPunct="1">
              <a:buNone/>
              <a:defRPr lang="en-US" sz="2800" b="1" kern="1200" dirty="0" smtClean="0">
                <a:solidFill>
                  <a:srgbClr val="5F7584"/>
                </a:solidFill>
                <a:latin typeface="Arkhip" pitchFamily="2" charset="-52"/>
                <a:ea typeface="Verdana" panose="020B0604030504040204" pitchFamily="34" charset="0"/>
                <a:cs typeface="HelveticaNeue LT 45 Light"/>
              </a:defRPr>
            </a:lvl1pPr>
            <a:lvl2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2pPr>
            <a:lvl3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3pPr>
            <a:lvl4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63C2626-82A2-AF82-A273-FF4F50CE67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286" y="4147875"/>
            <a:ext cx="8107509" cy="1791068"/>
          </a:xfrm>
          <a:prstGeom prst="rect">
            <a:avLst/>
          </a:prstGeom>
        </p:spPr>
        <p:txBody>
          <a:bodyPr/>
          <a:lstStyle>
            <a:lvl1pPr marL="0" indent="0" algn="l" defTabSz="685702" rtl="0" eaLnBrk="1" latinLnBrk="0" hangingPunct="1">
              <a:buNone/>
              <a:defRPr lang="en-US" sz="1800" kern="12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HelveticaNeue LT 45 Light"/>
              </a:defRPr>
            </a:lvl1pPr>
            <a:lvl2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2pPr>
            <a:lvl3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3pPr>
            <a:lvl4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B727A-2A44-FE06-D163-EC9CA6A34065}"/>
              </a:ext>
            </a:extLst>
          </p:cNvPr>
          <p:cNvSpPr txBox="1"/>
          <p:nvPr userDrawn="1"/>
        </p:nvSpPr>
        <p:spPr>
          <a:xfrm>
            <a:off x="4728713" y="6584727"/>
            <a:ext cx="2734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GRADIANT CONFIDENTIAL</a:t>
            </a:r>
            <a:endParaRPr lang="en-SG" sz="1400"/>
          </a:p>
        </p:txBody>
      </p:sp>
    </p:spTree>
    <p:extLst>
      <p:ext uri="{BB962C8B-B14F-4D97-AF65-F5344CB8AC3E}">
        <p14:creationId xmlns:p14="http://schemas.microsoft.com/office/powerpoint/2010/main" val="393824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29A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ray, fish&#10;&#10;Description automatically generated">
            <a:extLst>
              <a:ext uri="{FF2B5EF4-FFF2-40B4-BE49-F238E27FC236}">
                <a16:creationId xmlns:a16="http://schemas.microsoft.com/office/drawing/2014/main" id="{AD962BD7-C16D-4C51-86F2-2BDA29E84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985"/>
            <a:ext cx="12185716" cy="4724400"/>
          </a:xfrm>
          <a:prstGeom prst="rect">
            <a:avLst/>
          </a:prstGeom>
        </p:spPr>
      </p:pic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0A7BFBB0-A12D-478E-A239-AA45D4DBDF12}"/>
              </a:ext>
            </a:extLst>
          </p:cNvPr>
          <p:cNvSpPr/>
          <p:nvPr userDrawn="1"/>
        </p:nvSpPr>
        <p:spPr>
          <a:xfrm>
            <a:off x="6285" y="373"/>
            <a:ext cx="12185716" cy="6172200"/>
          </a:xfrm>
          <a:prstGeom prst="flowChartDocument">
            <a:avLst/>
          </a:prstGeom>
          <a:solidFill>
            <a:srgbClr val="30C6BB"/>
          </a:solidFill>
          <a:ln>
            <a:solidFill>
              <a:srgbClr val="30C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746D584-F5AD-4BDF-A273-5A77DBE383A5}"/>
              </a:ext>
            </a:extLst>
          </p:cNvPr>
          <p:cNvSpPr/>
          <p:nvPr userDrawn="1"/>
        </p:nvSpPr>
        <p:spPr>
          <a:xfrm>
            <a:off x="0" y="0"/>
            <a:ext cx="12192000" cy="5943600"/>
          </a:xfrm>
          <a:prstGeom prst="flowChartDocumen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ADF7149-D221-46FA-87D3-93EB0B2E4D91}"/>
              </a:ext>
            </a:extLst>
          </p:cNvPr>
          <p:cNvSpPr txBox="1">
            <a:spLocks/>
          </p:cNvSpPr>
          <p:nvPr userDrawn="1"/>
        </p:nvSpPr>
        <p:spPr>
          <a:xfrm>
            <a:off x="4121494" y="6506327"/>
            <a:ext cx="3949013" cy="351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endParaRPr lang="en-US" sz="1067">
              <a:solidFill>
                <a:schemeClr val="tx1"/>
              </a:solidFill>
              <a:latin typeface="TT Norms Regular" panose="02000503030000020003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346801-BB84-4BDC-9D24-60FED8EFE9F6}"/>
              </a:ext>
            </a:extLst>
          </p:cNvPr>
          <p:cNvCxnSpPr>
            <a:cxnSpLocks/>
          </p:cNvCxnSpPr>
          <p:nvPr userDrawn="1"/>
        </p:nvCxnSpPr>
        <p:spPr>
          <a:xfrm>
            <a:off x="-20961" y="2788689"/>
            <a:ext cx="7924800" cy="0"/>
          </a:xfrm>
          <a:prstGeom prst="line">
            <a:avLst/>
          </a:prstGeom>
          <a:ln w="57150">
            <a:solidFill>
              <a:srgbClr val="29A6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079D14-ED2F-C139-E5AA-6B625E444A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287" y="947835"/>
            <a:ext cx="8107509" cy="179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1pPr>
            <a:lvl2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2pPr>
            <a:lvl3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3pPr>
            <a:lvl4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5EFD362-A930-7B11-1D41-9D0B4B14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282" y="2909118"/>
            <a:ext cx="8107509" cy="584580"/>
          </a:xfrm>
          <a:prstGeom prst="rect">
            <a:avLst/>
          </a:prstGeom>
        </p:spPr>
        <p:txBody>
          <a:bodyPr/>
          <a:lstStyle>
            <a:lvl1pPr marL="0" indent="0" algn="l" defTabSz="685702" rtl="0" eaLnBrk="1" latinLnBrk="0" hangingPunct="1">
              <a:buNone/>
              <a:defRPr lang="en-US" sz="2800" b="1" kern="1200" dirty="0" smtClean="0">
                <a:solidFill>
                  <a:srgbClr val="5F7584"/>
                </a:solidFill>
                <a:latin typeface="Arkhip" pitchFamily="2" charset="-52"/>
                <a:ea typeface="Verdana" panose="020B0604030504040204" pitchFamily="34" charset="0"/>
                <a:cs typeface="HelveticaNeue LT 45 Light"/>
              </a:defRPr>
            </a:lvl1pPr>
            <a:lvl2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2pPr>
            <a:lvl3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3pPr>
            <a:lvl4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19D34AE-8358-F572-5C0D-52A03C14C8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286" y="4147875"/>
            <a:ext cx="8107509" cy="1791068"/>
          </a:xfrm>
          <a:prstGeom prst="rect">
            <a:avLst/>
          </a:prstGeom>
        </p:spPr>
        <p:txBody>
          <a:bodyPr/>
          <a:lstStyle>
            <a:lvl1pPr marL="0" indent="0" algn="l" defTabSz="685702" rtl="0" eaLnBrk="1" latinLnBrk="0" hangingPunct="1">
              <a:buNone/>
              <a:defRPr lang="en-US" sz="1800" kern="12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HelveticaNeue LT 45 Light"/>
              </a:defRPr>
            </a:lvl1pPr>
            <a:lvl2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2pPr>
            <a:lvl3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3pPr>
            <a:lvl4pPr>
              <a:defRPr lang="en-US" sz="5000" kern="1200" dirty="0" smtClean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CA71561E-8BD1-8202-332D-83C67F8709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979" y="5257800"/>
            <a:ext cx="4845679" cy="182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8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93C1-2621-FEF5-FECD-ED1927C5D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878" y="1161930"/>
            <a:ext cx="6464581" cy="901700"/>
          </a:xfrm>
          <a:prstGeom prst="rect">
            <a:avLst/>
          </a:prstGeom>
        </p:spPr>
        <p:txBody>
          <a:bodyPr/>
          <a:lstStyle>
            <a:lvl1pPr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AA3306-6D0E-420E-8425-14C0336048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97451"/>
            <a:ext cx="12192000" cy="1841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1CE36-B318-194D-529C-49463F37D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27" t="39764" r="15466" b="39423"/>
          <a:stretch/>
        </p:blipFill>
        <p:spPr>
          <a:xfrm>
            <a:off x="9559134" y="6391965"/>
            <a:ext cx="2340000" cy="394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E7B35-DBBA-3A6A-7528-0B1634B56446}"/>
              </a:ext>
            </a:extLst>
          </p:cNvPr>
          <p:cNvSpPr txBox="1"/>
          <p:nvPr userDrawn="1"/>
        </p:nvSpPr>
        <p:spPr>
          <a:xfrm>
            <a:off x="0" y="6529706"/>
            <a:ext cx="55752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209414A-CB4E-483F-A45E-F68A044080F5}" type="slidenum">
              <a:rPr lang="en-AU" sz="1067" smtClean="0">
                <a:solidFill>
                  <a:schemeClr val="bg1"/>
                </a:solidFill>
                <a:latin typeface="TT Norms Regular" panose="02000503030000020003" pitchFamily="50" charset="0"/>
              </a:rPr>
              <a:t>‹#›</a:t>
            </a:fld>
            <a:endParaRPr lang="en-AU" sz="1067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8622A-3A57-9378-5959-A4271638E856}"/>
              </a:ext>
            </a:extLst>
          </p:cNvPr>
          <p:cNvSpPr txBox="1"/>
          <p:nvPr userDrawn="1"/>
        </p:nvSpPr>
        <p:spPr>
          <a:xfrm>
            <a:off x="4728713" y="6584727"/>
            <a:ext cx="2734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GRADIANT CONFIDENTIAL</a:t>
            </a:r>
            <a:endParaRPr lang="en-SG" sz="1400">
              <a:solidFill>
                <a:schemeClr val="bg1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75A24D3-F17D-8E69-E9F1-29CA9FBD39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83052" y="174979"/>
            <a:ext cx="7425893" cy="386626"/>
          </a:xfrm>
          <a:prstGeom prst="rect">
            <a:avLst/>
          </a:prstGeom>
        </p:spPr>
        <p:txBody>
          <a:bodyPr/>
          <a:lstStyle>
            <a:lvl1pPr marL="0" indent="0" algn="ctr" defTabSz="121917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rgbClr val="29A6D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54767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95390D-0355-B5D4-76DA-509A79B451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878" y="1161930"/>
            <a:ext cx="6464581" cy="901700"/>
          </a:xfrm>
          <a:prstGeom prst="rect">
            <a:avLst/>
          </a:prstGeom>
        </p:spPr>
        <p:txBody>
          <a:bodyPr/>
          <a:lstStyle>
            <a:lvl1pPr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5CF82CB-74AB-B812-EA9E-83B8ED74BF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492" y="455287"/>
            <a:ext cx="7425893" cy="386626"/>
          </a:xfrm>
          <a:prstGeom prst="rect">
            <a:avLst/>
          </a:prstGeom>
        </p:spPr>
        <p:txBody>
          <a:bodyPr/>
          <a:lstStyle>
            <a:lvl1pPr marL="0" indent="0" algn="l" defTabSz="121917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rgbClr val="29A6D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1EA758B-C31C-4256-8457-9A3F5F409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983"/>
            <a:ext cx="12192000" cy="1366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7655A-D135-471A-A499-9FC5A9DBFFA0}"/>
              </a:ext>
            </a:extLst>
          </p:cNvPr>
          <p:cNvSpPr txBox="1"/>
          <p:nvPr userDrawn="1"/>
        </p:nvSpPr>
        <p:spPr>
          <a:xfrm>
            <a:off x="0" y="6529706"/>
            <a:ext cx="55752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209414A-CB4E-483F-A45E-F68A044080F5}" type="slidenum">
              <a:rPr lang="en-AU" sz="1067" smtClean="0">
                <a:solidFill>
                  <a:srgbClr val="5F7584"/>
                </a:solidFill>
                <a:latin typeface="TT Norms Regular" panose="02000503030000020003" pitchFamily="50" charset="0"/>
              </a:rPr>
              <a:t>‹#›</a:t>
            </a:fld>
            <a:endParaRPr lang="en-AU" sz="1067">
              <a:solidFill>
                <a:srgbClr val="5F7584"/>
              </a:solidFill>
              <a:latin typeface="TT Norms Regular" panose="02000503030000020003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B6EE1-3A14-75E9-D7EF-FEEF46173ED1}"/>
              </a:ext>
            </a:extLst>
          </p:cNvPr>
          <p:cNvSpPr txBox="1"/>
          <p:nvPr userDrawn="1"/>
        </p:nvSpPr>
        <p:spPr>
          <a:xfrm>
            <a:off x="4728713" y="6584727"/>
            <a:ext cx="2734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GRADIANT CONFIDENTIAL</a:t>
            </a:r>
            <a:endParaRPr lang="en-SG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CD724-C77E-DE6E-A443-6AEF0235C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27" t="39764" r="15466" b="39423"/>
          <a:stretch/>
        </p:blipFill>
        <p:spPr>
          <a:xfrm>
            <a:off x="9559134" y="129205"/>
            <a:ext cx="2340000" cy="3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73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E2C492-BCC2-43DB-893D-6D0E5F2A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A6DD"/>
          </a:solidFill>
          <a:ln>
            <a:solidFill>
              <a:srgbClr val="29A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2CF5B82-2913-4F50-8A2C-CA2AECF41B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521" y="-1109133"/>
            <a:ext cx="10289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Content slide - header only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418254" y="-435466"/>
            <a:ext cx="10014644" cy="2182673"/>
            <a:chOff x="-313691" y="-18375"/>
            <a:chExt cx="7510983" cy="1637005"/>
          </a:xfrm>
        </p:grpSpPr>
        <p:sp>
          <p:nvSpPr>
            <p:cNvPr id="99" name="Google Shape;99;p9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600">
                <a:latin typeface="Arial Nova Cond" panose="020B0506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472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 preserve="1">
  <p:cSld name="Section 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44" name="Google Shape;144;p13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145" name="Google Shape;145;p13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F053DA89-F68C-4A3F-BEF6-C460FAC2C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076" y="3561030"/>
            <a:ext cx="7115176" cy="1419224"/>
          </a:xfrm>
        </p:spPr>
        <p:txBody>
          <a:bodyPr anchor="t"/>
          <a:lstStyle>
            <a:lvl1pPr algn="l">
              <a:defRPr sz="3600" b="1">
                <a:solidFill>
                  <a:schemeClr val="bg1"/>
                </a:solidFill>
                <a:latin typeface="Arial Nova Cond" panose="020B0506020202020204" pitchFamily="34" charset="0"/>
                <a:ea typeface="Adobe Myungjo Std M" panose="02020600000000000000"/>
              </a:defRPr>
            </a:lvl1pPr>
          </a:lstStyle>
          <a:p>
            <a:r>
              <a:rPr lang="en-US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6993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29A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480F25FA-B559-45A4-9882-3C2A6B674D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979" y="5257800"/>
            <a:ext cx="4845679" cy="1829547"/>
          </a:xfrm>
          <a:prstGeom prst="rect">
            <a:avLst/>
          </a:prstGeom>
        </p:spPr>
      </p:pic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0A7BFBB0-A12D-478E-A239-AA45D4DBDF12}"/>
              </a:ext>
            </a:extLst>
          </p:cNvPr>
          <p:cNvSpPr/>
          <p:nvPr userDrawn="1"/>
        </p:nvSpPr>
        <p:spPr>
          <a:xfrm>
            <a:off x="6285" y="373"/>
            <a:ext cx="12185716" cy="6172200"/>
          </a:xfrm>
          <a:prstGeom prst="flowChartDocument">
            <a:avLst/>
          </a:prstGeom>
          <a:solidFill>
            <a:srgbClr val="30C6BB"/>
          </a:solidFill>
          <a:ln>
            <a:solidFill>
              <a:srgbClr val="30C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746D584-F5AD-4BDF-A273-5A77DBE383A5}"/>
              </a:ext>
            </a:extLst>
          </p:cNvPr>
          <p:cNvSpPr/>
          <p:nvPr userDrawn="1"/>
        </p:nvSpPr>
        <p:spPr>
          <a:xfrm>
            <a:off x="0" y="0"/>
            <a:ext cx="12192000" cy="5943600"/>
          </a:xfrm>
          <a:prstGeom prst="flowChartDocumen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7" name="Picture 16" descr="A picture containing ray, fish&#10;&#10;Description automatically generated">
            <a:extLst>
              <a:ext uri="{FF2B5EF4-FFF2-40B4-BE49-F238E27FC236}">
                <a16:creationId xmlns:a16="http://schemas.microsoft.com/office/drawing/2014/main" id="{AD962BD7-C16D-4C51-86F2-2BDA29E84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4863"/>
          <a:stretch/>
        </p:blipFill>
        <p:spPr>
          <a:xfrm>
            <a:off x="1" y="1"/>
            <a:ext cx="1218571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45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B179D6-22EB-4844-9B5B-DF34F9A819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611" y="1782447"/>
            <a:ext cx="4735297" cy="130761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9961472" y="1"/>
            <a:ext cx="2230529" cy="1620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12006" y="487453"/>
            <a:ext cx="2702681" cy="11328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731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28906-3016-4D9A-8ECB-6807ABF8D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  <a:p>
            <a:fld id="{2FD824EB-FD9A-456A-ADCA-8E4DF56EFC79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0BAD0-07CA-48C2-8ACE-C9CF9674D021}"/>
              </a:ext>
            </a:extLst>
          </p:cNvPr>
          <p:cNvSpPr txBox="1"/>
          <p:nvPr userDrawn="1"/>
        </p:nvSpPr>
        <p:spPr>
          <a:xfrm>
            <a:off x="4188229" y="6648987"/>
            <a:ext cx="3815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accent2">
                    <a:lumMod val="75000"/>
                  </a:schemeClr>
                </a:solidFill>
                <a:latin typeface="Helvetica Neue Light"/>
                <a:cs typeface="Helvetica Neue Light"/>
              </a:rPr>
              <a:t>Gradiant Corporation –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163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671484" y="655002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C22C1290-EE7B-D449-A6BE-946E2735375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91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737600" y="61849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C22C1290-EE7B-D449-A6BE-946E2735375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3476D-05B9-496D-A3A7-14EA315DA95D}"/>
              </a:ext>
            </a:extLst>
          </p:cNvPr>
          <p:cNvSpPr txBox="1"/>
          <p:nvPr userDrawn="1"/>
        </p:nvSpPr>
        <p:spPr>
          <a:xfrm>
            <a:off x="4188229" y="6642637"/>
            <a:ext cx="3815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accent2">
                    <a:lumMod val="75000"/>
                  </a:schemeClr>
                </a:solidFill>
                <a:latin typeface="Helvetica Neue Light"/>
                <a:cs typeface="Helvetica Neue Light"/>
              </a:rPr>
              <a:t>Gradiant Corporation –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625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3600" dirty="0">
                <a:latin typeface="Arial Nova Cond" panose="020B0506020202020204" pitchFamily="34" charset="0"/>
              </a:rPr>
              <a:t>Text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r>
              <a:rPr lang="en-US" dirty="0"/>
              <a:t>Text</a:t>
            </a: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91C9BE4-EE74-4A5B-9B67-FBC9EA3295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5871" y="5610758"/>
            <a:ext cx="3177927" cy="1842355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D048CD47-D048-45F3-8653-FB592CF5F5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5871" y="5610758"/>
            <a:ext cx="3177927" cy="18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900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74" r:id="rId3"/>
    <p:sldLayoutId id="2147483689" r:id="rId4"/>
    <p:sldLayoutId id="214748371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 Nova Cond" panose="020B0506020202020204" pitchFamily="34" charset="0"/>
          <a:ea typeface="Arial Nova Cond" panose="020B0506020202020204" pitchFamily="34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2903" y="279151"/>
            <a:ext cx="962949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2902" y="1600201"/>
            <a:ext cx="962949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-302824" y="5713164"/>
            <a:ext cx="12192000" cy="234950"/>
          </a:xfrm>
          <a:prstGeom prst="rect">
            <a:avLst/>
          </a:prstGeom>
          <a:solidFill>
            <a:srgbClr val="0066CC">
              <a:alpha val="0"/>
            </a:srgbClr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600" b="0" i="0" dirty="0">
              <a:solidFill>
                <a:schemeClr val="bg1">
                  <a:lumMod val="7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088768" y="6207206"/>
            <a:ext cx="249363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 b="0" i="0">
                <a:solidFill>
                  <a:schemeClr val="bg1">
                    <a:lumMod val="75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endParaRPr lang="en-US" dirty="0"/>
          </a:p>
          <a:p>
            <a:fld id="{2FD824EB-FD9A-456A-ADCA-8E4DF56EFC79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583DF-3DF3-8F51-5EF6-F8B431E0052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71753"/>
            <a:ext cx="1952902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1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r" defTabSz="457200" rtl="0" eaLnBrk="1" latinLnBrk="0" hangingPunct="1">
        <a:spcBef>
          <a:spcPct val="0"/>
        </a:spcBef>
        <a:buNone/>
        <a:defRPr sz="3200" b="0" i="0" kern="1200">
          <a:solidFill>
            <a:srgbClr val="009999"/>
          </a:solidFill>
          <a:latin typeface="Helvetica Neue Thin"/>
          <a:ea typeface="+mj-ea"/>
          <a:cs typeface="Helvetica Neue Thi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rgbClr val="05293B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05293B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Courier New"/>
        <a:buChar char="o"/>
        <a:defRPr sz="1800" b="0" i="0" kern="1200">
          <a:solidFill>
            <a:srgbClr val="05293B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05293B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rgbClr val="05293B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24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3" r:id="rId4"/>
    <p:sldLayoutId id="2147483714" r:id="rId5"/>
  </p:sldLayoutIdLst>
  <p:hf sldNum="0" hdr="0" dt="0"/>
  <p:txStyles>
    <p:titleStyle>
      <a:lvl1pPr algn="l" defTabSz="1218995" rtl="0" eaLnBrk="1" latinLnBrk="0" hangingPunct="1">
        <a:spcBef>
          <a:spcPct val="0"/>
        </a:spcBef>
        <a:buNone/>
        <a:defRPr sz="42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3" indent="-457123" algn="l" defTabSz="1218995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34" indent="-380936" algn="l" defTabSz="1218995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745" indent="-304748" algn="l" defTabSz="1218995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241" indent="-304748" algn="l" defTabSz="1218995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739" indent="-304748" algn="l" defTabSz="1218995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238" indent="-304748" algn="l" defTabSz="121899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736" indent="-304748" algn="l" defTabSz="121899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234" indent="-304748" algn="l" defTabSz="121899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732" indent="-304748" algn="l" defTabSz="121899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8" algn="l" defTabSz="121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95" algn="l" defTabSz="121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93" algn="l" defTabSz="121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91" algn="l" defTabSz="121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89" algn="l" defTabSz="121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87" algn="l" defTabSz="121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85" algn="l" defTabSz="121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82" algn="l" defTabSz="121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tmp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8.e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  <a:sym typeface="Arial"/>
            </a:endParaRPr>
          </a:p>
        </p:txBody>
      </p:sp>
      <p:pic>
        <p:nvPicPr>
          <p:cNvPr id="12" name="Picture 7" descr="C:\Users\mengelhard2\Desktop\titlecropped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1744652"/>
            <a:ext cx="12192001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1371" y="2069919"/>
            <a:ext cx="11617291" cy="2782300"/>
          </a:xfrm>
          <a:prstGeom prst="rect">
            <a:avLst/>
          </a:prstGeom>
        </p:spPr>
        <p:txBody>
          <a:bodyPr vert="horz" lIns="0" tIns="42039" rIns="84076" bIns="42039"/>
          <a:lstStyle/>
          <a:p>
            <a:pPr marL="0" marR="0" lvl="0" indent="0" algn="l" defTabSz="6095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667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/>
                <a:ea typeface="MS PGothic" pitchFamily="34" charset="-128"/>
                <a:cs typeface="Arial"/>
              </a:rPr>
              <a:t>Project: Micron Boise FAB ID1 Green Field Project</a:t>
            </a:r>
          </a:p>
          <a:p>
            <a:pPr marL="0" marR="0" lvl="0" indent="0" algn="l" defTabSz="6095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667" b="0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/>
              <a:ea typeface="MS PGothic" pitchFamily="34" charset="-128"/>
              <a:cs typeface="Arial"/>
            </a:endParaRPr>
          </a:p>
          <a:p>
            <a:pPr marL="0" marR="0" lvl="0" indent="0" algn="l" defTabSz="6095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667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/>
                <a:ea typeface="MS PGothic" pitchFamily="34" charset="-128"/>
                <a:cs typeface="Arial"/>
              </a:rPr>
              <a:t>ZLD Facility Integrator RFI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/>
                <a:ea typeface="MS PGothic" pitchFamily="34" charset="-128"/>
                <a:cs typeface="Arial"/>
              </a:rPr>
              <a:t> </a:t>
            </a:r>
          </a:p>
          <a:p>
            <a:pPr marL="0" marR="0" lvl="0" indent="0" algn="l" defTabSz="6095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/>
              <a:ea typeface="MS PGothic" pitchFamily="34" charset="-128"/>
              <a:cs typeface="Arial"/>
            </a:endParaRPr>
          </a:p>
          <a:p>
            <a:pPr marL="0" marR="0" lvl="0" indent="0" algn="l" defTabSz="6095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/>
              <a:ea typeface="MS PGothic" pitchFamily="34" charset="-128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9FD4E-10BB-458C-BB45-0B715FB3F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790" y="48496"/>
            <a:ext cx="2611872" cy="9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0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3A47-E976-6D55-CD30-FFCA14F0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pictures: Jar Testing (FeCl3)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2927F2-B5BB-C124-DC32-63080CB2E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346F2-4731-B3DF-10CB-03BE15856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09" y="1867564"/>
            <a:ext cx="2342153" cy="31228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F13DA2-CE98-3D55-DEF1-B436BA272912}"/>
              </a:ext>
            </a:extLst>
          </p:cNvPr>
          <p:cNvSpPr txBox="1"/>
          <p:nvPr/>
        </p:nvSpPr>
        <p:spPr>
          <a:xfrm>
            <a:off x="763325" y="5142078"/>
            <a:ext cx="23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Feed Water adjusted to pH 7 by dosing HCl and NaOH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80BE21-996F-E466-DE7F-9EB63154DCD3}"/>
              </a:ext>
            </a:extLst>
          </p:cNvPr>
          <p:cNvSpPr txBox="1"/>
          <p:nvPr/>
        </p:nvSpPr>
        <p:spPr>
          <a:xfrm>
            <a:off x="3553819" y="5142078"/>
            <a:ext cx="2399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FeCl3 was weighed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C49A64-83C9-6D12-53DE-EE3C2328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76606" y="2257358"/>
            <a:ext cx="3118359" cy="23387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A47D63-9BC6-929B-5AC1-794F60E012DC}"/>
              </a:ext>
            </a:extLst>
          </p:cNvPr>
          <p:cNvSpPr txBox="1"/>
          <p:nvPr/>
        </p:nvSpPr>
        <p:spPr>
          <a:xfrm>
            <a:off x="6339042" y="5121398"/>
            <a:ext cx="23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Sludge was left for settle for &gt;90min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447E7A-F9FF-1DF0-AB50-A21DFD102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8" r="8838" b="10156"/>
          <a:stretch/>
        </p:blipFill>
        <p:spPr>
          <a:xfrm>
            <a:off x="6339042" y="1869820"/>
            <a:ext cx="2254909" cy="3118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C11164-20D0-5626-B8F3-F9F24F08C1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93" t="5032" r="6171" b="5157"/>
          <a:stretch/>
        </p:blipFill>
        <p:spPr>
          <a:xfrm>
            <a:off x="9231020" y="1869820"/>
            <a:ext cx="1970856" cy="31410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74ED7C-88C5-1CAA-E515-70D11A8193EF}"/>
              </a:ext>
            </a:extLst>
          </p:cNvPr>
          <p:cNvSpPr txBox="1"/>
          <p:nvPr/>
        </p:nvSpPr>
        <p:spPr>
          <a:xfrm>
            <a:off x="8813433" y="5142078"/>
            <a:ext cx="23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Supernatant was collected, filtered, and sent for analysis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3A4C48-E0E6-CB03-6379-DC8DCCC584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365"/>
          <a:stretch/>
        </p:blipFill>
        <p:spPr>
          <a:xfrm>
            <a:off x="8459087" y="1867563"/>
            <a:ext cx="1137472" cy="31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A0EA-E270-4F13-95AC-891526D6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239" y="251343"/>
            <a:ext cx="6633924" cy="1084000"/>
          </a:xfrm>
          <a:noFill/>
        </p:spPr>
        <p:txBody>
          <a:bodyPr/>
          <a:lstStyle/>
          <a:p>
            <a:r>
              <a:rPr lang="en-US" dirty="0"/>
              <a:t>SCE STAGE 1- Jar Testing Treated Water Analysis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5601B-DA81-411E-9277-B25FF3645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57C83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57C8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A67B63-6EDC-470D-C9F2-F652B894C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91642"/>
              </p:ext>
            </p:extLst>
          </p:nvPr>
        </p:nvGraphicFramePr>
        <p:xfrm>
          <a:off x="1983037" y="1515770"/>
          <a:ext cx="7006728" cy="3705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47902">
                  <a:extLst>
                    <a:ext uri="{9D8B030D-6E8A-4147-A177-3AD203B41FA5}">
                      <a16:colId xmlns:a16="http://schemas.microsoft.com/office/drawing/2014/main" val="3777245760"/>
                    </a:ext>
                  </a:extLst>
                </a:gridCol>
                <a:gridCol w="1552942">
                  <a:extLst>
                    <a:ext uri="{9D8B030D-6E8A-4147-A177-3AD203B41FA5}">
                      <a16:colId xmlns:a16="http://schemas.microsoft.com/office/drawing/2014/main" val="2824401618"/>
                    </a:ext>
                  </a:extLst>
                </a:gridCol>
                <a:gridCol w="1552942">
                  <a:extLst>
                    <a:ext uri="{9D8B030D-6E8A-4147-A177-3AD203B41FA5}">
                      <a16:colId xmlns:a16="http://schemas.microsoft.com/office/drawing/2014/main" val="3477608327"/>
                    </a:ext>
                  </a:extLst>
                </a:gridCol>
                <a:gridCol w="1552942">
                  <a:extLst>
                    <a:ext uri="{9D8B030D-6E8A-4147-A177-3AD203B41FA5}">
                      <a16:colId xmlns:a16="http://schemas.microsoft.com/office/drawing/2014/main" val="851819759"/>
                    </a:ext>
                  </a:extLst>
                </a:gridCol>
              </a:tblGrid>
              <a:tr h="2222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 </a:t>
                      </a:r>
                      <a:endParaRPr lang="en-GB" sz="1800" b="1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Units</a:t>
                      </a:r>
                      <a:endParaRPr lang="en-GB" sz="1800" b="1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sng" strike="noStrike">
                          <a:effectLst/>
                        </a:rPr>
                        <a:t>Feed</a:t>
                      </a:r>
                      <a:endParaRPr lang="en-GB" sz="1800" b="1" i="0" u="sng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sng" strike="noStrike">
                          <a:effectLst/>
                        </a:rPr>
                        <a:t>Jar</a:t>
                      </a:r>
                      <a:endParaRPr lang="en-GB" sz="1800" b="1" i="0" u="sng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3578843090"/>
                  </a:ext>
                </a:extLst>
              </a:tr>
              <a:tr h="2222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 dirty="0">
                          <a:effectLst/>
                        </a:rPr>
                        <a:t>pH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-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61E3A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6.96</a:t>
                      </a: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61E3A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8.45</a:t>
                      </a: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1440010778"/>
                  </a:ext>
                </a:extLst>
              </a:tr>
              <a:tr h="2222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>
                          <a:effectLst/>
                        </a:rPr>
                        <a:t>Fluoride as F 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ppm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4.73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4.93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1461623050"/>
                  </a:ext>
                </a:extLst>
              </a:tr>
              <a:tr h="2222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>
                          <a:effectLst/>
                        </a:rPr>
                        <a:t>Chloride as Cl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ppm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369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837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1488963311"/>
                  </a:ext>
                </a:extLst>
              </a:tr>
              <a:tr h="2222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>
                          <a:effectLst/>
                        </a:rPr>
                        <a:t>Sulphate as SO4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ppm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1132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1035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1427383198"/>
                  </a:ext>
                </a:extLst>
              </a:tr>
              <a:tr h="3578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 dirty="0">
                          <a:effectLst/>
                        </a:rPr>
                        <a:t>Nitrate as NO3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ppm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37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33.7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48571683"/>
                  </a:ext>
                </a:extLst>
              </a:tr>
              <a:tr h="2222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>
                          <a:effectLst/>
                        </a:rPr>
                        <a:t>Calcium as Ca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ppm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98.6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80.1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374700895"/>
                  </a:ext>
                </a:extLst>
              </a:tr>
              <a:tr h="2222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>
                          <a:effectLst/>
                        </a:rPr>
                        <a:t>Magnesium as Mg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ppm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0.664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&lt;0.1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3145176638"/>
                  </a:ext>
                </a:extLst>
              </a:tr>
              <a:tr h="2222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>
                          <a:effectLst/>
                        </a:rPr>
                        <a:t>Potassium as K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&lt;0.1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61E3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&lt;1</a:t>
                      </a: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271179895"/>
                  </a:ext>
                </a:extLst>
              </a:tr>
              <a:tr h="2222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>
                          <a:effectLst/>
                          <a:highlight>
                            <a:srgbClr val="FFFF00"/>
                          </a:highlight>
                        </a:rPr>
                        <a:t>Total Silica as SiO2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  <a:highlight>
                            <a:srgbClr val="FFFF00"/>
                          </a:highlight>
                        </a:rPr>
                        <a:t>ppm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136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20.9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748956141"/>
                  </a:ext>
                </a:extLst>
              </a:tr>
              <a:tr h="2222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>
                          <a:effectLst/>
                        </a:rPr>
                        <a:t>Sodium as Na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532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955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3766084848"/>
                  </a:ext>
                </a:extLst>
              </a:tr>
              <a:tr h="2222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>
                          <a:effectLst/>
                        </a:rPr>
                        <a:t>Strontium as Sr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0.2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0.2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404100584"/>
                  </a:ext>
                </a:extLst>
              </a:tr>
              <a:tr h="2222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>
                          <a:effectLst/>
                        </a:rPr>
                        <a:t>TOC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ppm</a:t>
                      </a:r>
                      <a:endParaRPr lang="en-GB" sz="1800" b="0" i="0" u="none" strike="noStrike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&lt;1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&lt;1</a:t>
                      </a:r>
                      <a:endParaRPr lang="en-GB" sz="1800" b="0" i="0" u="none" strike="noStrike" dirty="0">
                        <a:solidFill>
                          <a:srgbClr val="061E3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31" marR="4631" marT="4631" marB="0" anchor="ctr"/>
                </a:tc>
                <a:extLst>
                  <a:ext uri="{0D108BD9-81ED-4DB2-BD59-A6C34878D82A}">
                    <a16:rowId xmlns:a16="http://schemas.microsoft.com/office/drawing/2014/main" val="27685248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EC17181-07FB-4823-7FA5-0C324071A861}"/>
              </a:ext>
            </a:extLst>
          </p:cNvPr>
          <p:cNvSpPr txBox="1"/>
          <p:nvPr/>
        </p:nvSpPr>
        <p:spPr>
          <a:xfrm>
            <a:off x="1208527" y="5342230"/>
            <a:ext cx="9774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Ferric chloride was tested, and successfully reduce to ~20ppm using ferric chloride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Filtration was done for pre-treated samples to remove precipitates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Dosage of FeCl3 ~500 mg/l</a:t>
            </a:r>
          </a:p>
        </p:txBody>
      </p:sp>
    </p:spTree>
    <p:extLst>
      <p:ext uri="{BB962C8B-B14F-4D97-AF65-F5344CB8AC3E}">
        <p14:creationId xmlns:p14="http://schemas.microsoft.com/office/powerpoint/2010/main" val="266873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C5B0B-C595-4479-BA92-AE99996A9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FCA20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FCA20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2C1FA-75A3-4F2B-AF7C-E705A74C6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261" y="2064208"/>
            <a:ext cx="5943006" cy="1419224"/>
          </a:xfrm>
        </p:spPr>
        <p:txBody>
          <a:bodyPr/>
          <a:lstStyle/>
          <a:p>
            <a:br>
              <a:rPr lang="en-US" sz="3600" dirty="0"/>
            </a:br>
            <a:r>
              <a:rPr lang="en-US" sz="3600" dirty="0"/>
              <a:t>Experiments: </a:t>
            </a:r>
            <a:r>
              <a:rPr lang="en-US" sz="3600" dirty="0" err="1"/>
              <a:t>ROi</a:t>
            </a:r>
            <a:r>
              <a:rPr lang="en-US" sz="3600" dirty="0"/>
              <a:t> Stage 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Scheme followed: 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/>
              <a:t>- </a:t>
            </a:r>
            <a:r>
              <a:rPr lang="en-US" sz="2800" dirty="0"/>
              <a:t>semi-batch RO </a:t>
            </a:r>
            <a:br>
              <a:rPr lang="en-US" dirty="0"/>
            </a:b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A6E4-9D7C-0F75-817E-B88F3CAEE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1" t="10901" r="3809" b="7211"/>
          <a:stretch/>
        </p:blipFill>
        <p:spPr>
          <a:xfrm>
            <a:off x="9564935" y="1056675"/>
            <a:ext cx="1675764" cy="2015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E9968-DEED-9BA6-823A-CE9AFC8F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080" y="3300994"/>
            <a:ext cx="3981710" cy="3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0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A0EA-E270-4F13-95AC-891526D6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239" y="251343"/>
            <a:ext cx="6633924" cy="1084000"/>
          </a:xfrm>
          <a:noFill/>
        </p:spPr>
        <p:txBody>
          <a:bodyPr/>
          <a:lstStyle/>
          <a:p>
            <a:r>
              <a:rPr lang="en-US" dirty="0" err="1"/>
              <a:t>ROi</a:t>
            </a:r>
            <a:r>
              <a:rPr lang="en-US" dirty="0"/>
              <a:t> Stage 1 – Lab setup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5601B-DA81-411E-9277-B25FF3645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57C83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57C8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AE63B9E-4A73-2676-10DC-1277AC2D15F5}"/>
              </a:ext>
            </a:extLst>
          </p:cNvPr>
          <p:cNvSpPr txBox="1">
            <a:spLocks/>
          </p:cNvSpPr>
          <p:nvPr/>
        </p:nvSpPr>
        <p:spPr>
          <a:xfrm>
            <a:off x="713976" y="1556635"/>
            <a:ext cx="10149037" cy="14197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kern="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RO feed stream was concentrated 10x using the micromodule setup and these parameters</a:t>
            </a:r>
          </a:p>
          <a:p>
            <a:endParaRPr lang="en-US" b="1" kern="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kern="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Feed pressure: 1000 psi (69 bar)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kern="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Flow rate: 200 ml/min</a:t>
            </a:r>
          </a:p>
          <a:p>
            <a:r>
              <a:rPr lang="en-US" b="1" kern="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9E7BE-28DA-8D4F-3D20-9861EED8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771" y="3725966"/>
            <a:ext cx="3055620" cy="2613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C19AC-F180-75FB-21D1-3C420612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90" y="3725966"/>
            <a:ext cx="3002356" cy="2613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D09E9-B306-C7A2-09F0-CFD6E92E0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820" y="3725966"/>
            <a:ext cx="3568093" cy="2613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38A883-4ED4-C5DE-B943-1A01BAF2B52D}"/>
              </a:ext>
            </a:extLst>
          </p:cNvPr>
          <p:cNvSpPr txBox="1"/>
          <p:nvPr/>
        </p:nvSpPr>
        <p:spPr>
          <a:xfrm>
            <a:off x="4461004" y="3244334"/>
            <a:ext cx="218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nstruments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B16A7-9E91-CC9A-4A38-D83D1D78D768}"/>
              </a:ext>
            </a:extLst>
          </p:cNvPr>
          <p:cNvSpPr txBox="1"/>
          <p:nvPr/>
        </p:nvSpPr>
        <p:spPr>
          <a:xfrm>
            <a:off x="8272453" y="3244334"/>
            <a:ext cx="259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pressure pump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8C5B5-7E56-A8E2-3A9B-4B69E69C5FFD}"/>
              </a:ext>
            </a:extLst>
          </p:cNvPr>
          <p:cNvSpPr txBox="1"/>
          <p:nvPr/>
        </p:nvSpPr>
        <p:spPr>
          <a:xfrm>
            <a:off x="1132930" y="3197710"/>
            <a:ext cx="218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Membrane cell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104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9350E6-5E11-13C6-03B3-4576E90B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and final concentrations: Refractive Index and TDS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631E0-A431-BD22-1ACE-F7E592E3EBD4}"/>
              </a:ext>
            </a:extLst>
          </p:cNvPr>
          <p:cNvSpPr txBox="1"/>
          <p:nvPr/>
        </p:nvSpPr>
        <p:spPr>
          <a:xfrm>
            <a:off x="752927" y="5804130"/>
            <a:ext cx="2261678" cy="378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Initial: 2,610ppm TDS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51F23-1047-5E23-1EB7-FFA5EF0FFA92}"/>
              </a:ext>
            </a:extLst>
          </p:cNvPr>
          <p:cNvSpPr txBox="1"/>
          <p:nvPr/>
        </p:nvSpPr>
        <p:spPr>
          <a:xfrm>
            <a:off x="3014605" y="5804131"/>
            <a:ext cx="2261678" cy="378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Final: 35,890ppm TDS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 descr="A picture containing text, indoor, electronic&#10;&#10;Description automatically generated">
            <a:extLst>
              <a:ext uri="{FF2B5EF4-FFF2-40B4-BE49-F238E27FC236}">
                <a16:creationId xmlns:a16="http://schemas.microsoft.com/office/drawing/2014/main" id="{D71A5CDE-A975-C750-44B1-2FA6A3592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17" y="1477817"/>
            <a:ext cx="1690899" cy="4326313"/>
          </a:xfrm>
          <a:prstGeom prst="rect">
            <a:avLst/>
          </a:prstGeom>
        </p:spPr>
      </p:pic>
      <p:pic>
        <p:nvPicPr>
          <p:cNvPr id="16" name="Picture 15" descr="A close up of a meter&#10;&#10;Description automatically generated with low confidence">
            <a:extLst>
              <a:ext uri="{FF2B5EF4-FFF2-40B4-BE49-F238E27FC236}">
                <a16:creationId xmlns:a16="http://schemas.microsoft.com/office/drawing/2014/main" id="{02E5BE63-5532-D0B6-EF48-09234104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995" y="1477817"/>
            <a:ext cx="1690899" cy="4326314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2B7EDAA2-FED2-BB50-2A01-18495EF8B7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0413491"/>
              </p:ext>
            </p:extLst>
          </p:nvPr>
        </p:nvGraphicFramePr>
        <p:xfrm>
          <a:off x="5363326" y="1219384"/>
          <a:ext cx="6496442" cy="4422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149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01EFA-4F10-F218-ADEC-39A267C5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ROi</a:t>
            </a:r>
            <a:r>
              <a:rPr lang="en-SG" dirty="0"/>
              <a:t> Stage 1 : Experimental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F1B670-7E3C-302D-FABF-D32F2206B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08320"/>
              </p:ext>
            </p:extLst>
          </p:nvPr>
        </p:nvGraphicFramePr>
        <p:xfrm>
          <a:off x="577596" y="1975934"/>
          <a:ext cx="11036808" cy="43639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9468">
                  <a:extLst>
                    <a:ext uri="{9D8B030D-6E8A-4147-A177-3AD203B41FA5}">
                      <a16:colId xmlns:a16="http://schemas.microsoft.com/office/drawing/2014/main" val="2110913093"/>
                    </a:ext>
                  </a:extLst>
                </a:gridCol>
                <a:gridCol w="1839468">
                  <a:extLst>
                    <a:ext uri="{9D8B030D-6E8A-4147-A177-3AD203B41FA5}">
                      <a16:colId xmlns:a16="http://schemas.microsoft.com/office/drawing/2014/main" val="3405631734"/>
                    </a:ext>
                  </a:extLst>
                </a:gridCol>
                <a:gridCol w="1839468">
                  <a:extLst>
                    <a:ext uri="{9D8B030D-6E8A-4147-A177-3AD203B41FA5}">
                      <a16:colId xmlns:a16="http://schemas.microsoft.com/office/drawing/2014/main" val="3046465172"/>
                    </a:ext>
                  </a:extLst>
                </a:gridCol>
                <a:gridCol w="1839468">
                  <a:extLst>
                    <a:ext uri="{9D8B030D-6E8A-4147-A177-3AD203B41FA5}">
                      <a16:colId xmlns:a16="http://schemas.microsoft.com/office/drawing/2014/main" val="3610496756"/>
                    </a:ext>
                  </a:extLst>
                </a:gridCol>
                <a:gridCol w="1839468">
                  <a:extLst>
                    <a:ext uri="{9D8B030D-6E8A-4147-A177-3AD203B41FA5}">
                      <a16:colId xmlns:a16="http://schemas.microsoft.com/office/drawing/2014/main" val="3237603449"/>
                    </a:ext>
                  </a:extLst>
                </a:gridCol>
                <a:gridCol w="1839468">
                  <a:extLst>
                    <a:ext uri="{9D8B030D-6E8A-4147-A177-3AD203B41FA5}">
                      <a16:colId xmlns:a16="http://schemas.microsoft.com/office/drawing/2014/main" val="1057160746"/>
                    </a:ext>
                  </a:extLst>
                </a:gridCol>
              </a:tblGrid>
              <a:tr h="35769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Parameter </a:t>
                      </a:r>
                      <a:endParaRPr lang="en-SG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SG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Unit</a:t>
                      </a:r>
                      <a:endParaRPr lang="en-SG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ROi</a:t>
                      </a:r>
                      <a:r>
                        <a:rPr lang="en-SG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Feed</a:t>
                      </a:r>
                      <a:endParaRPr lang="en-SG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ROi</a:t>
                      </a:r>
                      <a:r>
                        <a:rPr lang="en-SG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Brine</a:t>
                      </a:r>
                      <a:endParaRPr lang="en-SG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ROi</a:t>
                      </a:r>
                      <a:r>
                        <a:rPr lang="en-SG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Permeate</a:t>
                      </a:r>
                      <a:endParaRPr lang="en-SG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650280"/>
                  </a:ext>
                </a:extLst>
              </a:tr>
              <a:tr h="35769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Fluoride as F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Ion Chromatography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mg/l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6.11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92.2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0.15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51972"/>
                  </a:ext>
                </a:extLst>
              </a:tr>
              <a:tr h="35769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Chloride as Cl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Ion Chromatography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mg/l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378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4,712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 10.9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267018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Sulphate as SO</a:t>
                      </a:r>
                      <a:r>
                        <a:rPr lang="en-SG" sz="1400" b="0" u="none" strike="noStrike" baseline="-25000" dirty="0">
                          <a:effectLst/>
                        </a:rPr>
                        <a:t>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Ion Chromatography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mg/l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1,331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16,592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 12.3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383867"/>
                  </a:ext>
                </a:extLst>
              </a:tr>
              <a:tr h="35769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Calcium as Ca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EPA200.7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mg/l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66.3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861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0.63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323509"/>
                  </a:ext>
                </a:extLst>
              </a:tr>
              <a:tr h="35769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Magnesium as Mg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EPA200.7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mg/l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1.9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20.9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&lt;0.1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179"/>
                  </a:ext>
                </a:extLst>
              </a:tr>
              <a:tr h="35769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Potassium as K 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EPA200.7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mg/l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3.93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87.9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&lt;0.1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893795"/>
                  </a:ext>
                </a:extLst>
              </a:tr>
              <a:tr h="35769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Total Silica SiO</a:t>
                      </a:r>
                      <a:r>
                        <a:rPr lang="en-SG" sz="1000" b="0" u="none" strike="noStrike" dirty="0">
                          <a:effectLst/>
                        </a:rPr>
                        <a:t>2 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EPA200.7/ Calculation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mg/l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20.8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340*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&lt;0.1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197902"/>
                  </a:ext>
                </a:extLst>
              </a:tr>
              <a:tr h="35769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Sodium as Na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EPA200.7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mg/l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790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21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988845"/>
                  </a:ext>
                </a:extLst>
              </a:tr>
              <a:tr h="35769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Strontium as Sr 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EPA200.7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mg/l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effectLst/>
                        </a:rPr>
                        <a:t>0.63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7.51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&lt;0.1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874339"/>
                  </a:ext>
                </a:extLst>
              </a:tr>
              <a:tr h="35769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TDS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APHA 2540C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mg/l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2,610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35,890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 dirty="0">
                          <a:effectLst/>
                        </a:rPr>
                        <a:t>61.5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24876"/>
                  </a:ext>
                </a:extLst>
              </a:tr>
              <a:tr h="35769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pH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7926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9EB10AA-16C7-1C66-6BB6-3B4C30B822F0}"/>
              </a:ext>
            </a:extLst>
          </p:cNvPr>
          <p:cNvSpPr txBox="1"/>
          <p:nvPr/>
        </p:nvSpPr>
        <p:spPr>
          <a:xfrm>
            <a:off x="9615744" y="6488668"/>
            <a:ext cx="245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Permeate TDS &lt; 75mg/L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71F1D78-DB66-C268-DB5A-EF276CF9B153}"/>
              </a:ext>
            </a:extLst>
          </p:cNvPr>
          <p:cNvSpPr txBox="1">
            <a:spLocks/>
          </p:cNvSpPr>
          <p:nvPr/>
        </p:nvSpPr>
        <p:spPr>
          <a:xfrm>
            <a:off x="577596" y="1324555"/>
            <a:ext cx="11488434" cy="579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Concentrated TDS of Feed water from 2,610mg/L to 35,890mg/L and achieved ~92.7% recovery.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BC1D8-A3EE-709B-191D-A6C60D55C89D}"/>
              </a:ext>
            </a:extLst>
          </p:cNvPr>
          <p:cNvSpPr txBox="1"/>
          <p:nvPr/>
        </p:nvSpPr>
        <p:spPr>
          <a:xfrm>
            <a:off x="2798618" y="6617445"/>
            <a:ext cx="588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00" dirty="0"/>
              <a:t>Rechecking the silica value</a:t>
            </a:r>
          </a:p>
        </p:txBody>
      </p:sp>
    </p:spTree>
    <p:extLst>
      <p:ext uri="{BB962C8B-B14F-4D97-AF65-F5344CB8AC3E}">
        <p14:creationId xmlns:p14="http://schemas.microsoft.com/office/powerpoint/2010/main" val="72974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C5B0B-C595-4479-BA92-AE99996A9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FCA20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FCA20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2C1FA-75A3-4F2B-AF7C-E705A74C6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261" y="2064208"/>
            <a:ext cx="5943006" cy="1419224"/>
          </a:xfrm>
        </p:spPr>
        <p:txBody>
          <a:bodyPr/>
          <a:lstStyle/>
          <a:p>
            <a:br>
              <a:rPr lang="en-US" sz="3600" dirty="0"/>
            </a:br>
            <a:r>
              <a:rPr lang="en-US" sz="3600" dirty="0"/>
              <a:t>Experiments: SCE Stage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Scheme followed: 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/>
              <a:t>- </a:t>
            </a:r>
            <a:r>
              <a:rPr lang="en-US" sz="2800" dirty="0"/>
              <a:t>Jar Testing</a:t>
            </a:r>
            <a:br>
              <a:rPr lang="en-US" dirty="0"/>
            </a:b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A6E4-9D7C-0F75-817E-B88F3CAEE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1" t="10901" r="3809" b="7211"/>
          <a:stretch/>
        </p:blipFill>
        <p:spPr>
          <a:xfrm>
            <a:off x="9564935" y="1056675"/>
            <a:ext cx="1675764" cy="2015065"/>
          </a:xfrm>
          <a:prstGeom prst="rect">
            <a:avLst/>
          </a:prstGeom>
        </p:spPr>
      </p:pic>
      <p:pic>
        <p:nvPicPr>
          <p:cNvPr id="4" name="Picture 3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7A58134E-F201-41C7-9F0D-F51F094CF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51" y="3246895"/>
            <a:ext cx="4814807" cy="36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4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A0EA-E270-4F13-95AC-891526D6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120" y="240366"/>
            <a:ext cx="8035600" cy="1084000"/>
          </a:xfr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 SCE stage 2: Jar Testing protocols 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5601B-DA81-411E-9277-B25FF3645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57C83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57C8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64922-2276-4503-828B-744E18B87A78}"/>
              </a:ext>
            </a:extLst>
          </p:cNvPr>
          <p:cNvSpPr/>
          <p:nvPr/>
        </p:nvSpPr>
        <p:spPr>
          <a:xfrm>
            <a:off x="176169" y="6207853"/>
            <a:ext cx="2155970" cy="57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32AFBB-47D6-4E84-AEAB-A94523F67CF5}"/>
              </a:ext>
            </a:extLst>
          </p:cNvPr>
          <p:cNvSpPr txBox="1">
            <a:spLocks/>
          </p:cNvSpPr>
          <p:nvPr/>
        </p:nvSpPr>
        <p:spPr>
          <a:xfrm>
            <a:off x="898255" y="1484167"/>
            <a:ext cx="10871249" cy="5011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beaker of 500ml of synthetic water is dosed </a:t>
            </a:r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with different concentrations of lime, MgCl2, and Na2CO3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Once the dosage of both was, the mixture was rapidly mixed (200 rpm) for the 30s, &amp; followed by slow mixing (100 rpm) for </a:t>
            </a:r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45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min, and pH was measured and adjusted to 10.5 every 15 min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mg/L of SNF polymer (anionic) was dosed and further slower mix (3</a:t>
            </a:r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rpm) for </a:t>
            </a:r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45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min. pH was measured every 15 min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Mixing was stopped and the solids were left to settle for over 90 min, allowing the sludge to settle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supernatant and sludge were collected for analysis</a:t>
            </a:r>
          </a:p>
        </p:txBody>
      </p:sp>
    </p:spTree>
    <p:extLst>
      <p:ext uri="{BB962C8B-B14F-4D97-AF65-F5344CB8AC3E}">
        <p14:creationId xmlns:p14="http://schemas.microsoft.com/office/powerpoint/2010/main" val="3048937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3A47-E976-6D55-CD30-FFCA14F0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pictures: Jar Testing stage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2927F2-B5BB-C124-DC32-63080CB2E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346F2-4731-B3DF-10CB-03BE15856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09" y="1867564"/>
            <a:ext cx="2342153" cy="31228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F13DA2-CE98-3D55-DEF1-B436BA272912}"/>
              </a:ext>
            </a:extLst>
          </p:cNvPr>
          <p:cNvSpPr txBox="1"/>
          <p:nvPr/>
        </p:nvSpPr>
        <p:spPr>
          <a:xfrm>
            <a:off x="763325" y="5142078"/>
            <a:ext cx="2399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Feed Water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80BE21-996F-E466-DE7F-9EB63154DCD3}"/>
              </a:ext>
            </a:extLst>
          </p:cNvPr>
          <p:cNvSpPr txBox="1"/>
          <p:nvPr/>
        </p:nvSpPr>
        <p:spPr>
          <a:xfrm>
            <a:off x="3553819" y="5142078"/>
            <a:ext cx="2399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Chemicals were weighed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A47D63-9BC6-929B-5AC1-794F60E012DC}"/>
              </a:ext>
            </a:extLst>
          </p:cNvPr>
          <p:cNvSpPr txBox="1"/>
          <p:nvPr/>
        </p:nvSpPr>
        <p:spPr>
          <a:xfrm>
            <a:off x="6339042" y="5121398"/>
            <a:ext cx="23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Sludge was left for settle for &gt;90min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4ED7C-88C5-1CAA-E515-70D11A8193EF}"/>
              </a:ext>
            </a:extLst>
          </p:cNvPr>
          <p:cNvSpPr txBox="1"/>
          <p:nvPr/>
        </p:nvSpPr>
        <p:spPr>
          <a:xfrm>
            <a:off x="9706722" y="5142078"/>
            <a:ext cx="23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Supernatant was collected, filtered, and sent for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14D0C-DB5E-0DC3-C986-620537A7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228" y="1899305"/>
            <a:ext cx="2333675" cy="3111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7FB1E-1328-DC32-A7E9-661C1B50A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02" t="33836" r="3487" b="19314"/>
          <a:stretch/>
        </p:blipFill>
        <p:spPr>
          <a:xfrm>
            <a:off x="6096000" y="1872076"/>
            <a:ext cx="1682868" cy="3118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4B660-F364-9522-5A0A-77D591E947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15" t="12705" r="30926" b="8427"/>
          <a:stretch/>
        </p:blipFill>
        <p:spPr>
          <a:xfrm>
            <a:off x="7778868" y="1872074"/>
            <a:ext cx="1821868" cy="3118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46624-CFA7-A00A-BD45-983039E1EC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43" r="9686" b="8805"/>
          <a:stretch/>
        </p:blipFill>
        <p:spPr>
          <a:xfrm>
            <a:off x="9600736" y="1867563"/>
            <a:ext cx="2591264" cy="31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42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A0EA-E270-4F13-95AC-891526D6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239" y="251343"/>
            <a:ext cx="6633924" cy="1084000"/>
          </a:xfrm>
          <a:noFill/>
        </p:spPr>
        <p:txBody>
          <a:bodyPr/>
          <a:lstStyle/>
          <a:p>
            <a:r>
              <a:rPr lang="en-US" dirty="0"/>
              <a:t>SCE STAGE 2- Jar Testing Treated Water Analysis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5601B-DA81-411E-9277-B25FF3645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57C83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57C8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17181-07FB-4823-7FA5-0C324071A861}"/>
              </a:ext>
            </a:extLst>
          </p:cNvPr>
          <p:cNvSpPr txBox="1"/>
          <p:nvPr/>
        </p:nvSpPr>
        <p:spPr>
          <a:xfrm>
            <a:off x="910763" y="5380672"/>
            <a:ext cx="114336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Different chemical dosages were tested and successfully reduced silica to ~23ppm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Dosage was varied from 500 to 1200 mg/l of MgCl2 etc.,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22BE4C-FEF4-05FB-60D4-A83AFF85C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531"/>
              </p:ext>
            </p:extLst>
          </p:nvPr>
        </p:nvGraphicFramePr>
        <p:xfrm>
          <a:off x="910763" y="1603505"/>
          <a:ext cx="10499270" cy="35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54">
                  <a:extLst>
                    <a:ext uri="{9D8B030D-6E8A-4147-A177-3AD203B41FA5}">
                      <a16:colId xmlns:a16="http://schemas.microsoft.com/office/drawing/2014/main" val="2633651091"/>
                    </a:ext>
                  </a:extLst>
                </a:gridCol>
                <a:gridCol w="2099854">
                  <a:extLst>
                    <a:ext uri="{9D8B030D-6E8A-4147-A177-3AD203B41FA5}">
                      <a16:colId xmlns:a16="http://schemas.microsoft.com/office/drawing/2014/main" val="550138351"/>
                    </a:ext>
                  </a:extLst>
                </a:gridCol>
                <a:gridCol w="2099854">
                  <a:extLst>
                    <a:ext uri="{9D8B030D-6E8A-4147-A177-3AD203B41FA5}">
                      <a16:colId xmlns:a16="http://schemas.microsoft.com/office/drawing/2014/main" val="3476529917"/>
                    </a:ext>
                  </a:extLst>
                </a:gridCol>
                <a:gridCol w="2099854">
                  <a:extLst>
                    <a:ext uri="{9D8B030D-6E8A-4147-A177-3AD203B41FA5}">
                      <a16:colId xmlns:a16="http://schemas.microsoft.com/office/drawing/2014/main" val="3412459669"/>
                    </a:ext>
                  </a:extLst>
                </a:gridCol>
                <a:gridCol w="2099854">
                  <a:extLst>
                    <a:ext uri="{9D8B030D-6E8A-4147-A177-3AD203B41FA5}">
                      <a16:colId xmlns:a16="http://schemas.microsoft.com/office/drawing/2014/main" val="1848881149"/>
                    </a:ext>
                  </a:extLst>
                </a:gridCol>
              </a:tblGrid>
              <a:tr h="447547"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Parameter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Unit</a:t>
                      </a:r>
                      <a:endParaRPr lang="en-SG" sz="14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Synthetic Feed</a:t>
                      </a:r>
                      <a:endParaRPr lang="en-SG" sz="14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Filtered Supernatant (</a:t>
                      </a:r>
                      <a:r>
                        <a:rPr lang="sv-SE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Dosing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Filtered Supernatant (Dosing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107015"/>
                  </a:ext>
                </a:extLst>
              </a:tr>
              <a:tr h="4475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pH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7.93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10.36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10.62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56011"/>
                  </a:ext>
                </a:extLst>
              </a:tr>
              <a:tr h="44754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+mj-lt"/>
                          <a:ea typeface="Verdana" panose="020B0604030504040204" pitchFamily="34" charset="0"/>
                        </a:rPr>
                        <a:t>Total Silica as SiO</a:t>
                      </a:r>
                      <a:r>
                        <a:rPr lang="en-US" sz="1400" b="0" baseline="-25000" dirty="0">
                          <a:latin typeface="+mj-lt"/>
                          <a:ea typeface="Verdana" panose="020B0604030504040204" pitchFamily="34" charset="0"/>
                        </a:rPr>
                        <a:t>2</a:t>
                      </a:r>
                      <a:endParaRPr lang="en-SG" sz="1400" b="0" baseline="-25000" dirty="0">
                        <a:latin typeface="+mj-lt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43.7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23.8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27911"/>
                  </a:ext>
                </a:extLst>
              </a:tr>
              <a:tr h="4475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Fluoride as F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59.9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16.8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16.9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040126"/>
                  </a:ext>
                </a:extLst>
              </a:tr>
              <a:tr h="4475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Calcium as Ca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709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38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32.6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801955"/>
                  </a:ext>
                </a:extLst>
              </a:tr>
              <a:tr h="4475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Potassium as K 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119.5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114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116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74269"/>
                  </a:ext>
                </a:extLst>
              </a:tr>
              <a:tr h="4475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Sodium as Na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10,200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15,830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17,900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06408"/>
                  </a:ext>
                </a:extLst>
              </a:tr>
              <a:tr h="4475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Strontium as Sr 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2.95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0.25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ctr"/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  <a:latin typeface="+mj-lt"/>
                        </a:rPr>
                        <a:t>0.27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8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85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FB5D6F-7BA1-49FF-B029-BBBA846C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903" y="82507"/>
            <a:ext cx="9629497" cy="1143000"/>
          </a:xfrm>
        </p:spPr>
        <p:txBody>
          <a:bodyPr anchor="ctr">
            <a:normAutofit/>
          </a:bodyPr>
          <a:lstStyle/>
          <a:p>
            <a:r>
              <a:rPr lang="en-US" b="1" dirty="0"/>
              <a:t>INFLUENT WASTEWATER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EBB35-76D0-495A-AFFC-1C2958C2E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8768" y="6207206"/>
            <a:ext cx="2493631" cy="365125"/>
          </a:xfrm>
        </p:spPr>
        <p:txBody>
          <a:bodyPr wrap="square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565EE-AF42-84DA-F0A2-476EA75B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573" y="1028538"/>
            <a:ext cx="6408156" cy="57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1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C5B0B-C595-4479-BA92-AE99996A9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FCA20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FCA20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2C1FA-75A3-4F2B-AF7C-E705A74C6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261" y="2064208"/>
            <a:ext cx="6664212" cy="1419224"/>
          </a:xfrm>
        </p:spPr>
        <p:txBody>
          <a:bodyPr/>
          <a:lstStyle/>
          <a:p>
            <a:br>
              <a:rPr lang="en-US" sz="3600" dirty="0"/>
            </a:br>
            <a:r>
              <a:rPr lang="en-US" sz="3600" dirty="0"/>
              <a:t>Experiments: CFRO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Scheme followed: 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/>
              <a:t>- </a:t>
            </a:r>
            <a:r>
              <a:rPr lang="en-US" sz="2800" dirty="0"/>
              <a:t>CFRO membrane testing</a:t>
            </a:r>
            <a:br>
              <a:rPr lang="en-US" dirty="0"/>
            </a:b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A6E4-9D7C-0F75-817E-B88F3CAEE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1" t="10901" r="3809" b="7211"/>
          <a:stretch/>
        </p:blipFill>
        <p:spPr>
          <a:xfrm>
            <a:off x="9564935" y="1056675"/>
            <a:ext cx="1675764" cy="2015065"/>
          </a:xfrm>
          <a:prstGeom prst="rect">
            <a:avLst/>
          </a:prstGeom>
        </p:spPr>
      </p:pic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13C09616-1BC7-D195-F979-637A88FC9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516775" y="3769659"/>
            <a:ext cx="1382031" cy="1382031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733E03E1-01DA-F9BC-EB96-1B0DF0D27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398960" y="4076318"/>
            <a:ext cx="1032919" cy="1032919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F718B16-4C3C-313D-0E38-4A764BC11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163189" y="4191074"/>
            <a:ext cx="1032919" cy="103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55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5794B9-D724-442E-A06A-C35B8347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CFRO membrane lab setup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3DF1293-B07D-ADEE-AFA1-CD5B301E1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65" y="1570182"/>
            <a:ext cx="3760767" cy="472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1B9A583-3B8B-327B-57A7-F4A14F577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112" y="1570182"/>
            <a:ext cx="3327739" cy="472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3EAA1-61AF-66E3-49BA-4071A4DC308D}"/>
              </a:ext>
            </a:extLst>
          </p:cNvPr>
          <p:cNvSpPr txBox="1"/>
          <p:nvPr/>
        </p:nvSpPr>
        <p:spPr>
          <a:xfrm>
            <a:off x="3170273" y="4679483"/>
            <a:ext cx="82129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Feed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47B82-27D8-4816-18AF-6F0B26AB551C}"/>
              </a:ext>
            </a:extLst>
          </p:cNvPr>
          <p:cNvSpPr txBox="1"/>
          <p:nvPr/>
        </p:nvSpPr>
        <p:spPr>
          <a:xfrm>
            <a:off x="3864824" y="6008650"/>
            <a:ext cx="160875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Permeate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BD82E19-5580-496D-4703-28E29FDBA375}"/>
              </a:ext>
            </a:extLst>
          </p:cNvPr>
          <p:cNvSpPr txBox="1">
            <a:spLocks/>
          </p:cNvSpPr>
          <p:nvPr/>
        </p:nvSpPr>
        <p:spPr>
          <a:xfrm>
            <a:off x="6096000" y="5287818"/>
            <a:ext cx="4996064" cy="10101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8995">
              <a:spcBef>
                <a:spcPct val="20000"/>
              </a:spcBef>
            </a:pPr>
            <a:r>
              <a:rPr lang="en-SG" kern="0" dirty="0">
                <a:solidFill>
                  <a:schemeClr val="accent6">
                    <a:lumMod val="90000"/>
                    <a:lumOff val="10000"/>
                  </a:schemeClr>
                </a:solidFill>
                <a:ea typeface="Verdana" panose="020B0604030504040204" pitchFamily="34" charset="0"/>
              </a:rPr>
              <a:t>Operating parameters:</a:t>
            </a:r>
          </a:p>
          <a:p>
            <a:pPr defTabSz="1218995">
              <a:spcBef>
                <a:spcPct val="20000"/>
              </a:spcBef>
            </a:pPr>
            <a:r>
              <a:rPr lang="en-SG" kern="0" dirty="0">
                <a:solidFill>
                  <a:schemeClr val="accent6">
                    <a:lumMod val="90000"/>
                    <a:lumOff val="10000"/>
                  </a:schemeClr>
                </a:solidFill>
                <a:ea typeface="Verdana" panose="020B0604030504040204" pitchFamily="34" charset="0"/>
              </a:rPr>
              <a:t>Feed flow: 200 ml/min</a:t>
            </a:r>
          </a:p>
          <a:p>
            <a:pPr defTabSz="1218995">
              <a:spcBef>
                <a:spcPct val="20000"/>
              </a:spcBef>
            </a:pPr>
            <a:r>
              <a:rPr lang="en-SG" kern="0" dirty="0">
                <a:solidFill>
                  <a:schemeClr val="accent6">
                    <a:lumMod val="90000"/>
                    <a:lumOff val="10000"/>
                  </a:schemeClr>
                </a:solidFill>
                <a:ea typeface="Verdana" panose="020B0604030504040204" pitchFamily="34" charset="0"/>
              </a:rPr>
              <a:t>Feed operating pressure: 1000 psi</a:t>
            </a:r>
          </a:p>
        </p:txBody>
      </p:sp>
    </p:spTree>
    <p:extLst>
      <p:ext uri="{BB962C8B-B14F-4D97-AF65-F5344CB8AC3E}">
        <p14:creationId xmlns:p14="http://schemas.microsoft.com/office/powerpoint/2010/main" val="2382843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01EFA-4F10-F218-ADEC-39A267C5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CFRO Stage 2 : Experimental results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040C042-A2A5-660E-BD58-CE55C1E7D4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379964"/>
              </p:ext>
            </p:extLst>
          </p:nvPr>
        </p:nvGraphicFramePr>
        <p:xfrm>
          <a:off x="281187" y="1903707"/>
          <a:ext cx="6083459" cy="3760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B661DA6-FC80-A36A-0EC8-5B34554FD792}"/>
              </a:ext>
            </a:extLst>
          </p:cNvPr>
          <p:cNvSpPr txBox="1">
            <a:spLocks/>
          </p:cNvSpPr>
          <p:nvPr/>
        </p:nvSpPr>
        <p:spPr>
          <a:xfrm>
            <a:off x="281186" y="5846922"/>
            <a:ext cx="11784844" cy="7705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457123" indent="-457123" algn="l" defTabSz="12189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90434" indent="-380936" algn="l" defTabSz="121899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523745" indent="-304748" algn="l" defTabSz="12189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dirty="0" smtClean="0">
                <a:solidFill>
                  <a:srgbClr val="5F74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133241" indent="-304748" algn="l" defTabSz="121899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39" indent="-304748" algn="l" defTabSz="121899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38" indent="-304748" algn="l" defTabSz="12189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36" indent="-304748" algn="l" defTabSz="12189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34" indent="-304748" algn="l" defTabSz="12189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732" indent="-304748" algn="l" defTabSz="12189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867" kern="0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CFRO </a:t>
            </a:r>
            <a:r>
              <a:rPr lang="en-SG" sz="1867" kern="0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/>
                <a:cs typeface="Arial"/>
                <a:sym typeface="Arial"/>
              </a:rPr>
              <a:t>successfully</a:t>
            </a:r>
            <a:r>
              <a:rPr lang="en-SG" sz="1867" kern="0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 concentrating up the feed from </a:t>
            </a:r>
            <a:r>
              <a:rPr lang="en-US" sz="1867" kern="0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31,020mg/L</a:t>
            </a:r>
            <a:r>
              <a:rPr lang="en-SG" sz="1867" kern="0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 to &gt;260,000mg/l based on equivalent RI index</a:t>
            </a:r>
            <a:endParaRPr lang="en-S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27AB8CE-3177-6E71-976E-8F58D4F5AC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5074831"/>
              </p:ext>
            </p:extLst>
          </p:nvPr>
        </p:nvGraphicFramePr>
        <p:xfrm>
          <a:off x="6289965" y="1903707"/>
          <a:ext cx="5709446" cy="3760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66CD054-8C66-3E2C-9AB3-78C290606E5F}"/>
              </a:ext>
            </a:extLst>
          </p:cNvPr>
          <p:cNvSpPr txBox="1">
            <a:spLocks/>
          </p:cNvSpPr>
          <p:nvPr/>
        </p:nvSpPr>
        <p:spPr>
          <a:xfrm>
            <a:off x="729996" y="1476955"/>
            <a:ext cx="11488434" cy="579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640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01EFA-4F10-F218-ADEC-39A267C5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CFRO Stage 2 : Experimental results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71F1D78-DB66-C268-DB5A-EF276CF9B153}"/>
              </a:ext>
            </a:extLst>
          </p:cNvPr>
          <p:cNvSpPr txBox="1">
            <a:spLocks/>
          </p:cNvSpPr>
          <p:nvPr/>
        </p:nvSpPr>
        <p:spPr>
          <a:xfrm>
            <a:off x="577596" y="1324555"/>
            <a:ext cx="11134113" cy="579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Concentrated TDS of CFRO Feed</a:t>
            </a:r>
            <a:r>
              <a:rPr lang="en-US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from 31,020 mg/L to 265,600 mg/L and achieved ~88% recovery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16485B-9A9A-3D2C-B315-21A823488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457378"/>
              </p:ext>
            </p:extLst>
          </p:nvPr>
        </p:nvGraphicFramePr>
        <p:xfrm>
          <a:off x="342392" y="1903707"/>
          <a:ext cx="7498635" cy="4597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9727">
                  <a:extLst>
                    <a:ext uri="{9D8B030D-6E8A-4147-A177-3AD203B41FA5}">
                      <a16:colId xmlns:a16="http://schemas.microsoft.com/office/drawing/2014/main" val="3630774974"/>
                    </a:ext>
                  </a:extLst>
                </a:gridCol>
                <a:gridCol w="1499727">
                  <a:extLst>
                    <a:ext uri="{9D8B030D-6E8A-4147-A177-3AD203B41FA5}">
                      <a16:colId xmlns:a16="http://schemas.microsoft.com/office/drawing/2014/main" val="2989065688"/>
                    </a:ext>
                  </a:extLst>
                </a:gridCol>
                <a:gridCol w="1499727">
                  <a:extLst>
                    <a:ext uri="{9D8B030D-6E8A-4147-A177-3AD203B41FA5}">
                      <a16:colId xmlns:a16="http://schemas.microsoft.com/office/drawing/2014/main" val="402924200"/>
                    </a:ext>
                  </a:extLst>
                </a:gridCol>
                <a:gridCol w="1499727">
                  <a:extLst>
                    <a:ext uri="{9D8B030D-6E8A-4147-A177-3AD203B41FA5}">
                      <a16:colId xmlns:a16="http://schemas.microsoft.com/office/drawing/2014/main" val="665093796"/>
                    </a:ext>
                  </a:extLst>
                </a:gridCol>
                <a:gridCol w="1499727">
                  <a:extLst>
                    <a:ext uri="{9D8B030D-6E8A-4147-A177-3AD203B41FA5}">
                      <a16:colId xmlns:a16="http://schemas.microsoft.com/office/drawing/2014/main" val="3559341233"/>
                    </a:ext>
                  </a:extLst>
                </a:gridCol>
              </a:tblGrid>
              <a:tr h="346416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 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Boise CFRO Feed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1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Boise CFRO Brine Reject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940895"/>
                  </a:ext>
                </a:extLst>
              </a:tr>
              <a:tr h="346416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Fluoride as F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Ion Chromatography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13.9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777337"/>
                  </a:ext>
                </a:extLst>
              </a:tr>
              <a:tr h="415701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Chloride as Cl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Ion Chromatography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4,594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38,883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612176"/>
                  </a:ext>
                </a:extLst>
              </a:tr>
              <a:tr h="415701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Sulphate as SO4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Ion Chromatography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12443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108,724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87560"/>
                  </a:ext>
                </a:extLst>
              </a:tr>
              <a:tr h="346416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Calcium as Ca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EPA200.7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18.6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209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332094"/>
                  </a:ext>
                </a:extLst>
              </a:tr>
              <a:tr h="346416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Magnesium as Mg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EPA200.7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12.6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166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03052"/>
                  </a:ext>
                </a:extLst>
              </a:tr>
              <a:tr h="346416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Potassium as K 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EPA200.7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150.2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159098"/>
                  </a:ext>
                </a:extLst>
              </a:tr>
              <a:tr h="346416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Silica SiO2 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EPA200.7/ Calculation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263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5643"/>
                  </a:ext>
                </a:extLst>
              </a:tr>
              <a:tr h="346416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Sodium as Na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EPA200.7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13,280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92,080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873977"/>
                  </a:ext>
                </a:extLst>
              </a:tr>
              <a:tr h="346416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Strontium as Sr 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EPA200.7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27.5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536285"/>
                  </a:ext>
                </a:extLst>
              </a:tr>
              <a:tr h="346416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TDS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APHA 2540C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mg/l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31,020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265,600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91620"/>
                  </a:ext>
                </a:extLst>
              </a:tr>
              <a:tr h="346416"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 probe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endParaRPr lang="en-SG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7.25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95" rtl="0" eaLnBrk="1" fontAlgn="ctr" latinLnBrk="0" hangingPunct="1"/>
                      <a:r>
                        <a:rPr lang="en-SG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7824" marR="7824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14731"/>
                  </a:ext>
                </a:extLst>
              </a:tr>
            </a:tbl>
          </a:graphicData>
        </a:graphic>
      </p:graphicFrame>
      <p:pic>
        <p:nvPicPr>
          <p:cNvPr id="4" name="Picture 3" descr="A picture containing indoor, beverage, drinking water, bottle&#10;&#10;Description automatically generated">
            <a:extLst>
              <a:ext uri="{FF2B5EF4-FFF2-40B4-BE49-F238E27FC236}">
                <a16:creationId xmlns:a16="http://schemas.microsoft.com/office/drawing/2014/main" id="{B09B2577-B697-FE54-F9E4-AFEC695D7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1" y="3179618"/>
            <a:ext cx="3943927" cy="28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97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C5B0B-C595-4479-BA92-AE99996A9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FCA20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FCA20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2C1FA-75A3-4F2B-AF7C-E705A74C6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260" y="2064208"/>
            <a:ext cx="7560139" cy="1419224"/>
          </a:xfrm>
        </p:spPr>
        <p:txBody>
          <a:bodyPr/>
          <a:lstStyle/>
          <a:p>
            <a:br>
              <a:rPr lang="en-US" sz="3600" dirty="0"/>
            </a:br>
            <a:r>
              <a:rPr lang="en-US" sz="3600" dirty="0"/>
              <a:t>Experiments: </a:t>
            </a:r>
            <a:r>
              <a:rPr lang="en-US" dirty="0"/>
              <a:t>Zero Liquid Discharge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Scheme followed: 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/>
              <a:t>- </a:t>
            </a:r>
            <a:r>
              <a:rPr lang="en-US" sz="2800" dirty="0"/>
              <a:t>Adiabatic Chiller, CGE and </a:t>
            </a:r>
            <a:br>
              <a:rPr lang="en-US" sz="2800" dirty="0"/>
            </a:br>
            <a:r>
              <a:rPr lang="en-US" sz="2800" dirty="0"/>
              <a:t>	Crystallizer/Centrifuge</a:t>
            </a:r>
            <a:br>
              <a:rPr lang="en-US" dirty="0"/>
            </a:b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A6E4-9D7C-0F75-817E-B88F3CAEE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1" t="10901" r="3809" b="7211"/>
          <a:stretch/>
        </p:blipFill>
        <p:spPr>
          <a:xfrm>
            <a:off x="9564935" y="1056675"/>
            <a:ext cx="1675764" cy="20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11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01EFA-4F10-F218-ADEC-39A267C5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4" y="240555"/>
            <a:ext cx="8394857" cy="1084000"/>
          </a:xfrm>
        </p:spPr>
        <p:txBody>
          <a:bodyPr/>
          <a:lstStyle/>
          <a:p>
            <a:r>
              <a:rPr lang="en-SG" dirty="0"/>
              <a:t>Test objective using Adiabatic Chiller/Centrifuge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66CD054-8C66-3E2C-9AB3-78C290606E5F}"/>
              </a:ext>
            </a:extLst>
          </p:cNvPr>
          <p:cNvSpPr txBox="1">
            <a:spLocks/>
          </p:cNvSpPr>
          <p:nvPr/>
        </p:nvSpPr>
        <p:spPr>
          <a:xfrm>
            <a:off x="729996" y="1476955"/>
            <a:ext cx="11488434" cy="579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Picture 7" descr="Adibatic Chiller">
            <a:extLst>
              <a:ext uri="{FF2B5EF4-FFF2-40B4-BE49-F238E27FC236}">
                <a16:creationId xmlns:a16="http://schemas.microsoft.com/office/drawing/2014/main" id="{33B2696A-E5AA-815E-20FC-5F576E94D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45" y="1476955"/>
            <a:ext cx="5006109" cy="4530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0C3F11-AE55-3B4D-E055-96F602110197}"/>
              </a:ext>
            </a:extLst>
          </p:cNvPr>
          <p:cNvSpPr txBox="1"/>
          <p:nvPr/>
        </p:nvSpPr>
        <p:spPr>
          <a:xfrm>
            <a:off x="397164" y="1766531"/>
            <a:ext cx="63176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objective of the adiabatic chiller and centrifuge experiment is to produce the sodium sulfate rich salts from the CFRO brine.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768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01EFA-4F10-F218-ADEC-39A267C5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4" y="240555"/>
            <a:ext cx="8394857" cy="1084000"/>
          </a:xfrm>
        </p:spPr>
        <p:txBody>
          <a:bodyPr/>
          <a:lstStyle/>
          <a:p>
            <a:r>
              <a:rPr lang="en-SG" dirty="0"/>
              <a:t>Adiabatic Chiller: Experimental procedures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66CD054-8C66-3E2C-9AB3-78C290606E5F}"/>
              </a:ext>
            </a:extLst>
          </p:cNvPr>
          <p:cNvSpPr txBox="1">
            <a:spLocks/>
          </p:cNvSpPr>
          <p:nvPr/>
        </p:nvSpPr>
        <p:spPr>
          <a:xfrm>
            <a:off x="729996" y="1476955"/>
            <a:ext cx="11488434" cy="579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C3F11-AE55-3B4D-E055-96F602110197}"/>
              </a:ext>
            </a:extLst>
          </p:cNvPr>
          <p:cNvSpPr txBox="1"/>
          <p:nvPr/>
        </p:nvSpPr>
        <p:spPr>
          <a:xfrm>
            <a:off x="397164" y="1476955"/>
            <a:ext cx="118212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Using a chiller cool down the water bath temperature to about 1˚C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Soak the concentrated brine sample (TDS: 260,000 mg/l) in the cool water bath – monitor the change in sample temperature. </a:t>
            </a:r>
            <a:endParaRPr lang="en-US" sz="2800" dirty="0"/>
          </a:p>
        </p:txBody>
      </p:sp>
      <p:pic>
        <p:nvPicPr>
          <p:cNvPr id="12" name="Picture 11" descr="A picture containing indoor, glass, empty, jar&#10;&#10;Description automatically generated">
            <a:extLst>
              <a:ext uri="{FF2B5EF4-FFF2-40B4-BE49-F238E27FC236}">
                <a16:creationId xmlns:a16="http://schemas.microsoft.com/office/drawing/2014/main" id="{DA2A4D80-C8E6-8872-71C8-ED6CB25F3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74" y="3014350"/>
            <a:ext cx="2795011" cy="3726681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EFE49C96-558A-5BA4-8937-EFB3F071E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7" r="9314"/>
          <a:stretch/>
        </p:blipFill>
        <p:spPr bwMode="auto">
          <a:xfrm>
            <a:off x="7574042" y="2890119"/>
            <a:ext cx="2244532" cy="372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267AFD-E311-BC18-CEA0-DA3F0A93DF8F}"/>
              </a:ext>
            </a:extLst>
          </p:cNvPr>
          <p:cNvSpPr txBox="1"/>
          <p:nvPr/>
        </p:nvSpPr>
        <p:spPr>
          <a:xfrm>
            <a:off x="855135" y="6111605"/>
            <a:ext cx="2465322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Concentrated brine at room temperature.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BEA59-CD05-FAD6-F0FC-BE9DBE78D38D}"/>
              </a:ext>
            </a:extLst>
          </p:cNvPr>
          <p:cNvSpPr txBox="1"/>
          <p:nvPr/>
        </p:nvSpPr>
        <p:spPr>
          <a:xfrm>
            <a:off x="7574042" y="6111605"/>
            <a:ext cx="2465322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Concentrated brine after cooling to 2.2˚C. </a:t>
            </a:r>
          </a:p>
        </p:txBody>
      </p:sp>
    </p:spTree>
    <p:extLst>
      <p:ext uri="{BB962C8B-B14F-4D97-AF65-F5344CB8AC3E}">
        <p14:creationId xmlns:p14="http://schemas.microsoft.com/office/powerpoint/2010/main" val="1975043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01EFA-4F10-F218-ADEC-39A267C5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4" y="240555"/>
            <a:ext cx="8394857" cy="1084000"/>
          </a:xfrm>
        </p:spPr>
        <p:txBody>
          <a:bodyPr/>
          <a:lstStyle/>
          <a:p>
            <a:r>
              <a:rPr lang="en-SG" dirty="0"/>
              <a:t>Centrifuge/Crystallizer: Experimental results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66CD054-8C66-3E2C-9AB3-78C290606E5F}"/>
              </a:ext>
            </a:extLst>
          </p:cNvPr>
          <p:cNvSpPr txBox="1">
            <a:spLocks/>
          </p:cNvSpPr>
          <p:nvPr/>
        </p:nvSpPr>
        <p:spPr>
          <a:xfrm>
            <a:off x="729996" y="1476955"/>
            <a:ext cx="11488434" cy="579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Content Placeholder 6" descr="A picture containing hydrant, outdoor object&#10;&#10;Description automatically generated">
            <a:extLst>
              <a:ext uri="{FF2B5EF4-FFF2-40B4-BE49-F238E27FC236}">
                <a16:creationId xmlns:a16="http://schemas.microsoft.com/office/drawing/2014/main" id="{41070EF5-59F5-47BF-C4ED-D466C4B18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19" y="1468984"/>
            <a:ext cx="3675975" cy="47509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BE5EF-91CE-ABCB-8E66-B208C38786EA}"/>
              </a:ext>
            </a:extLst>
          </p:cNvPr>
          <p:cNvSpPr txBox="1"/>
          <p:nvPr/>
        </p:nvSpPr>
        <p:spPr>
          <a:xfrm>
            <a:off x="5859476" y="2150031"/>
            <a:ext cx="2889088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Salts after centrifuge,  from sodium sulphate rich stream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AE77D32-B0F0-B9EB-31C9-D94B0FCD5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085967"/>
              </p:ext>
            </p:extLst>
          </p:nvPr>
        </p:nvGraphicFramePr>
        <p:xfrm>
          <a:off x="379835" y="1496291"/>
          <a:ext cx="5152747" cy="46003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1583">
                  <a:extLst>
                    <a:ext uri="{9D8B030D-6E8A-4147-A177-3AD203B41FA5}">
                      <a16:colId xmlns:a16="http://schemas.microsoft.com/office/drawing/2014/main" val="853225544"/>
                    </a:ext>
                  </a:extLst>
                </a:gridCol>
                <a:gridCol w="1921164">
                  <a:extLst>
                    <a:ext uri="{9D8B030D-6E8A-4147-A177-3AD203B41FA5}">
                      <a16:colId xmlns:a16="http://schemas.microsoft.com/office/drawing/2014/main" val="2703131088"/>
                    </a:ext>
                  </a:extLst>
                </a:gridCol>
              </a:tblGrid>
              <a:tr h="9235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Parameter </a:t>
                      </a:r>
                      <a:endParaRPr lang="en-SG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2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Sodium sulphate rich stream</a:t>
                      </a:r>
                      <a:endParaRPr lang="en-SG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2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75915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Fluoride as F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0.0%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431322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5.5%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411"/>
                  </a:ext>
                </a:extLst>
              </a:tr>
              <a:tr h="38035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Phosphate as PO</a:t>
                      </a:r>
                      <a:r>
                        <a:rPr lang="en-SG" sz="1200" u="none" strike="noStrike" baseline="-25000" dirty="0">
                          <a:effectLst/>
                        </a:rPr>
                        <a:t>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 0.0%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13356"/>
                  </a:ext>
                </a:extLst>
              </a:tr>
              <a:tr h="38035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 dirty="0">
                          <a:effectLst/>
                        </a:rPr>
                        <a:t>Sulphate as SO</a:t>
                      </a:r>
                      <a:r>
                        <a:rPr lang="en-SG" sz="1200" b="1" u="none" strike="noStrike" baseline="-25000" dirty="0">
                          <a:effectLst/>
                        </a:rPr>
                        <a:t>4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 dirty="0">
                          <a:effectLst/>
                        </a:rPr>
                        <a:t>55.0%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019635"/>
                  </a:ext>
                </a:extLst>
              </a:tr>
              <a:tr h="38035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Nitrate as NO</a:t>
                      </a:r>
                      <a:r>
                        <a:rPr lang="en-SG" sz="1200" u="none" strike="noStrike" baseline="-25000">
                          <a:effectLst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0.0%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21925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Calcium as Ca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0.0%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817558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Magnesium as Mg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0.0%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50048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Potassium as K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0.2%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974519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Total 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0.0%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974979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>
                          <a:effectLst/>
                        </a:rPr>
                        <a:t>Sodium as Na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u="none" strike="noStrike" dirty="0">
                          <a:effectLst/>
                        </a:rPr>
                        <a:t>39.2%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63549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Strontium as Sr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0.0%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907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53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01EFA-4F10-F218-ADEC-39A267C5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4" y="240555"/>
            <a:ext cx="8394857" cy="1084000"/>
          </a:xfrm>
        </p:spPr>
        <p:txBody>
          <a:bodyPr/>
          <a:lstStyle/>
          <a:p>
            <a:r>
              <a:rPr lang="en-SG" dirty="0"/>
              <a:t>CGE and ATFD for Mixed salts: Experimental results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66CD054-8C66-3E2C-9AB3-78C290606E5F}"/>
              </a:ext>
            </a:extLst>
          </p:cNvPr>
          <p:cNvSpPr txBox="1">
            <a:spLocks/>
          </p:cNvSpPr>
          <p:nvPr/>
        </p:nvSpPr>
        <p:spPr>
          <a:xfrm>
            <a:off x="729996" y="1476955"/>
            <a:ext cx="11488434" cy="579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Content Placeholder 6" descr="A picture containing bottle, vessel, indoor, surface&#10;&#10;Description automatically generated">
            <a:extLst>
              <a:ext uri="{FF2B5EF4-FFF2-40B4-BE49-F238E27FC236}">
                <a16:creationId xmlns:a16="http://schemas.microsoft.com/office/drawing/2014/main" id="{97D28D30-1E51-63E7-6BE2-FDC8D5833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559" y="1699398"/>
            <a:ext cx="3841401" cy="47558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908D8B-74AA-3804-AB1C-FC3F2BB5A4B2}"/>
              </a:ext>
            </a:extLst>
          </p:cNvPr>
          <p:cNvSpPr txBox="1"/>
          <p:nvPr/>
        </p:nvSpPr>
        <p:spPr>
          <a:xfrm>
            <a:off x="8305381" y="1885341"/>
            <a:ext cx="263781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Mixed salt after ATFD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E01B361-F236-A27B-F36D-7D1F0ACD5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966105"/>
              </p:ext>
            </p:extLst>
          </p:nvPr>
        </p:nvGraphicFramePr>
        <p:xfrm>
          <a:off x="1581760" y="1597028"/>
          <a:ext cx="5243912" cy="42174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0701">
                  <a:extLst>
                    <a:ext uri="{9D8B030D-6E8A-4147-A177-3AD203B41FA5}">
                      <a16:colId xmlns:a16="http://schemas.microsoft.com/office/drawing/2014/main" val="3991130115"/>
                    </a:ext>
                  </a:extLst>
                </a:gridCol>
                <a:gridCol w="1463211">
                  <a:extLst>
                    <a:ext uri="{9D8B030D-6E8A-4147-A177-3AD203B41FA5}">
                      <a16:colId xmlns:a16="http://schemas.microsoft.com/office/drawing/2014/main" val="118760137"/>
                    </a:ext>
                  </a:extLst>
                </a:gridCol>
              </a:tblGrid>
              <a:tr h="6935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Parameter </a:t>
                      </a:r>
                      <a:endParaRPr lang="en-SG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2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Mixed salts </a:t>
                      </a:r>
                      <a:endParaRPr lang="en-SG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2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44971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Fluoride as F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0.1%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068098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24.4%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276877"/>
                  </a:ext>
                </a:extLst>
              </a:tr>
              <a:tr h="3645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Phosphate as PO</a:t>
                      </a:r>
                      <a:r>
                        <a:rPr lang="en-SG" sz="1200" u="none" strike="noStrike" baseline="-25000" dirty="0">
                          <a:effectLst/>
                        </a:rPr>
                        <a:t>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0.0% 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898881"/>
                  </a:ext>
                </a:extLst>
              </a:tr>
              <a:tr h="3645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Sulphate as SO</a:t>
                      </a:r>
                      <a:r>
                        <a:rPr lang="en-SG" sz="1200" u="none" strike="noStrike" baseline="-25000">
                          <a:effectLst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37.5%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77547"/>
                  </a:ext>
                </a:extLst>
              </a:tr>
              <a:tr h="3645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Nitrate as NO</a:t>
                      </a:r>
                      <a:r>
                        <a:rPr lang="en-SG" sz="1200" u="none" strike="noStrike" baseline="-25000">
                          <a:effectLst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0.0%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052550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Calcium as Ca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0.1%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109704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Magnesium as Mg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0.1%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29494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Potassium as K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4.9%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960773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Total Silica SiO2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0.1%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845511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32.8%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811229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Strontium as Sr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 dirty="0">
                          <a:effectLst/>
                        </a:rPr>
                        <a:t>0.0%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437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804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01EFA-4F10-F218-ADEC-39A267C5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Conclusion/summary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71F1D78-DB66-C268-DB5A-EF276CF9B153}"/>
              </a:ext>
            </a:extLst>
          </p:cNvPr>
          <p:cNvSpPr txBox="1">
            <a:spLocks/>
          </p:cNvSpPr>
          <p:nvPr/>
        </p:nvSpPr>
        <p:spPr>
          <a:xfrm>
            <a:off x="577596" y="1324555"/>
            <a:ext cx="11134113" cy="39401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Successfully achieved the target concentration of brine &gt;230000 mg/l using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stage 1 </a:t>
            </a:r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  <a:latin typeface="Calibri"/>
                <a:ea typeface="+mn-ea"/>
                <a:cs typeface="+mn-cs"/>
              </a:rPr>
              <a:t>and stage 2 membrane technology.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 the reclaimed treated water quality: &lt;75 mg/L of TDS.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Identified the optimized dosage of chemicals to </a:t>
            </a:r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  <a:latin typeface="Calibri"/>
                <a:ea typeface="+mn-ea"/>
                <a:cs typeface="+mn-cs"/>
              </a:rPr>
              <a:t>reduce the scaling and maximize the recovery.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  <a:latin typeface="Calibri"/>
                <a:ea typeface="+mn-ea"/>
                <a:cs typeface="+mn-cs"/>
              </a:rPr>
              <a:t>Conducted the Adiabatic chiller, CGE, and ATFD/centrifuge experiments to validate the sodium sulfate-rich salts and mixed salts.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90000"/>
                  <a:lumOff val="1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90000"/>
                  <a:lumOff val="1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2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FB5D6F-7BA1-49FF-B029-BBBA846C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903" y="279151"/>
            <a:ext cx="9629497" cy="1143000"/>
          </a:xfrm>
        </p:spPr>
        <p:txBody>
          <a:bodyPr anchor="ctr">
            <a:normAutofit/>
          </a:bodyPr>
          <a:lstStyle/>
          <a:p>
            <a:r>
              <a:rPr lang="en-US" b="1" dirty="0"/>
              <a:t>TREATED WATER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EBB35-76D0-495A-AFFC-1C2958C2E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8768" y="6207206"/>
            <a:ext cx="2493631" cy="365125"/>
          </a:xfrm>
        </p:spPr>
        <p:txBody>
          <a:bodyPr wrap="square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FD824EB-FD9A-456A-ADCA-8E4DF56EF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 Ligh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 Ligh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9EA7-D36F-5E7E-2E38-02B5FECC82B6}"/>
              </a:ext>
            </a:extLst>
          </p:cNvPr>
          <p:cNvSpPr txBox="1"/>
          <p:nvPr/>
        </p:nvSpPr>
        <p:spPr>
          <a:xfrm>
            <a:off x="681868" y="2018863"/>
            <a:ext cx="8835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Reclaim treated water quality :&lt;75 mg/l of TDS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Brine TDS concentration </a:t>
            </a: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is &gt;230,000 mg/L, followed by ZLD system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01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653341-00D6-9CC5-6BBD-34D237394A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DED5BB-EDCD-2EDD-EFA0-109A8F195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2705310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236DB8D-1012-4BA3-A0DD-BF1C9579946F}"/>
              </a:ext>
            </a:extLst>
          </p:cNvPr>
          <p:cNvSpPr txBox="1">
            <a:spLocks/>
          </p:cNvSpPr>
          <p:nvPr/>
        </p:nvSpPr>
        <p:spPr>
          <a:xfrm>
            <a:off x="5086902" y="6448989"/>
            <a:ext cx="2660639" cy="4868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GRADIANT 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873FB3-A5DD-ABA5-B37C-FE10FAA76CB9}"/>
              </a:ext>
            </a:extLst>
          </p:cNvPr>
          <p:cNvSpPr/>
          <p:nvPr/>
        </p:nvSpPr>
        <p:spPr>
          <a:xfrm>
            <a:off x="361287" y="946250"/>
            <a:ext cx="1146942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51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02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553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04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256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107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958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809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5F7584"/>
                </a:solidFill>
                <a:effectLst/>
                <a:uLnTx/>
                <a:uFillTx/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rPr>
              <a:t>PFAS Removal Technology</a:t>
            </a:r>
          </a:p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rgbClr val="5F7584"/>
              </a:solidFill>
              <a:effectLst/>
              <a:uLnTx/>
              <a:uFillTx/>
              <a:latin typeface="TT Norms Regular" panose="02000503030000020003" pitchFamily="50" charset="0"/>
              <a:ea typeface="Verdana" panose="020B0604030504040204" pitchFamily="34" charset="0"/>
              <a:cs typeface="HelveticaNeue LT 45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16B0DC-40F9-1671-D0A3-7ED4C015FF26}"/>
              </a:ext>
            </a:extLst>
          </p:cNvPr>
          <p:cNvCxnSpPr>
            <a:cxnSpLocks/>
          </p:cNvCxnSpPr>
          <p:nvPr/>
        </p:nvCxnSpPr>
        <p:spPr>
          <a:xfrm>
            <a:off x="444497" y="2802881"/>
            <a:ext cx="6497903" cy="0"/>
          </a:xfrm>
          <a:prstGeom prst="line">
            <a:avLst/>
          </a:prstGeom>
          <a:ln w="57150">
            <a:solidFill>
              <a:srgbClr val="29A6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7232B-CE1E-ECA6-2990-0E88D850F396}"/>
              </a:ext>
            </a:extLst>
          </p:cNvPr>
          <p:cNvSpPr/>
          <p:nvPr/>
        </p:nvSpPr>
        <p:spPr>
          <a:xfrm>
            <a:off x="444497" y="3237280"/>
            <a:ext cx="51361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51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02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553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04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256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107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958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809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HelveticaNeue LT 45 Light"/>
            </a:endParaRPr>
          </a:p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F7584"/>
              </a:solidFill>
              <a:effectLst/>
              <a:uLnTx/>
              <a:uFillTx/>
              <a:latin typeface="TT Norms Regular" panose="02000503030000020003" pitchFamily="50" charset="0"/>
              <a:ea typeface="Verdana" panose="020B0604030504040204" pitchFamily="34" charset="0"/>
              <a:cs typeface="HelveticaNeue LT 45 Light"/>
            </a:endParaRPr>
          </a:p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F7584"/>
              </a:solidFill>
              <a:effectLst/>
              <a:uLnTx/>
              <a:uFillTx/>
              <a:latin typeface="TT Norms Regular" panose="02000503030000020003" pitchFamily="50" charset="0"/>
              <a:ea typeface="Verdana" panose="020B0604030504040204" pitchFamily="34" charset="0"/>
              <a:cs typeface="HelveticaNeue LT 45 Light"/>
            </a:endParaRPr>
          </a:p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F7584"/>
              </a:solidFill>
              <a:effectLst/>
              <a:uLnTx/>
              <a:uFillTx/>
              <a:latin typeface="TT Norms Regular" panose="02000503030000020003" pitchFamily="50" charset="0"/>
              <a:ea typeface="Verdana" panose="020B0604030504040204" pitchFamily="34" charset="0"/>
              <a:cs typeface="HelveticaNeue LT 45 Light"/>
            </a:endParaRPr>
          </a:p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F7584"/>
              </a:solidFill>
              <a:effectLst/>
              <a:uLnTx/>
              <a:uFillTx/>
              <a:latin typeface="TT Norms Regular" panose="02000503030000020003" pitchFamily="50" charset="0"/>
              <a:ea typeface="Verdana" panose="020B0604030504040204" pitchFamily="34" charset="0"/>
              <a:cs typeface="HelveticaNeue LT 45 Light"/>
            </a:endParaRPr>
          </a:p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HelveticaNeue LT 45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6B550B-1653-6CE2-55C7-17B3A4C2A9A6}"/>
              </a:ext>
            </a:extLst>
          </p:cNvPr>
          <p:cNvSpPr/>
          <p:nvPr/>
        </p:nvSpPr>
        <p:spPr>
          <a:xfrm>
            <a:off x="402893" y="2839076"/>
            <a:ext cx="70283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51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02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553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04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256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107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958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809" algn="l" defTabSz="685702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F7584"/>
                </a:solidFill>
                <a:effectLst/>
                <a:uLnTx/>
                <a:uFillTx/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rPr>
              <a:t>Foam Fractionation - Separation</a:t>
            </a:r>
          </a:p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5F7584"/>
                </a:solidFill>
                <a:latin typeface="TT Norms Regular" panose="02000503030000020003" pitchFamily="50" charset="0"/>
                <a:ea typeface="Verdana" panose="020B0604030504040204" pitchFamily="34" charset="0"/>
                <a:cs typeface="HelveticaNeue LT 45 Light"/>
              </a:rPr>
              <a:t>Electrochemical Oxidation (EO) - Destruction</a:t>
            </a:r>
          </a:p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5F7584"/>
              </a:solidFill>
              <a:effectLst/>
              <a:uLnTx/>
              <a:uFillTx/>
              <a:latin typeface="TT Norms Regular" panose="02000503030000020003" pitchFamily="50" charset="0"/>
              <a:ea typeface="Verdana" panose="020B0604030504040204" pitchFamily="34" charset="0"/>
              <a:cs typeface="HelveticaNeue LT 45 Light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A8BC961C-5926-99BC-88E3-8CB850AF7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t="14699" r="13434" b="11632"/>
          <a:stretch/>
        </p:blipFill>
        <p:spPr bwMode="auto">
          <a:xfrm>
            <a:off x="7472856" y="616047"/>
            <a:ext cx="4524026" cy="271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2AF2AF0-31E3-05AB-6F2E-ACF0E85FD9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1" t="49595" r="71405" b="38836"/>
          <a:stretch/>
        </p:blipFill>
        <p:spPr>
          <a:xfrm>
            <a:off x="444497" y="4177235"/>
            <a:ext cx="1555531" cy="5008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F0E384-3685-3DD4-E31F-3A29A2DF38F6}"/>
              </a:ext>
            </a:extLst>
          </p:cNvPr>
          <p:cNvSpPr/>
          <p:nvPr/>
        </p:nvSpPr>
        <p:spPr>
          <a:xfrm>
            <a:off x="2000028" y="4030741"/>
            <a:ext cx="1702677" cy="870526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Foam Fractionation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F6190B-C09B-2744-BB4A-0C920CF738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02705" y="4466004"/>
            <a:ext cx="8692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CFF4E07-1EC6-8E83-0A21-F6614BE9E970}"/>
              </a:ext>
            </a:extLst>
          </p:cNvPr>
          <p:cNvSpPr/>
          <p:nvPr/>
        </p:nvSpPr>
        <p:spPr>
          <a:xfrm>
            <a:off x="4582292" y="4029893"/>
            <a:ext cx="2029087" cy="870526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Electrochemical Oxidation (EO)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10C011-9914-4F60-7A99-D1BDA32E6F64}"/>
              </a:ext>
            </a:extLst>
          </p:cNvPr>
          <p:cNvCxnSpPr>
            <a:cxnSpLocks/>
          </p:cNvCxnSpPr>
          <p:nvPr/>
        </p:nvCxnSpPr>
        <p:spPr>
          <a:xfrm>
            <a:off x="6611379" y="4449346"/>
            <a:ext cx="8692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C605FA-CEE9-5CDF-302E-8E36B3CB2887}"/>
              </a:ext>
            </a:extLst>
          </p:cNvPr>
          <p:cNvSpPr txBox="1"/>
          <p:nvPr/>
        </p:nvSpPr>
        <p:spPr>
          <a:xfrm>
            <a:off x="7480674" y="4250465"/>
            <a:ext cx="202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PFAS Destruction 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BFA48CB-66D0-EFD6-C681-90D0FEFC35E1}"/>
              </a:ext>
            </a:extLst>
          </p:cNvPr>
          <p:cNvCxnSpPr>
            <a:cxnSpLocks/>
            <a:stCxn id="4" idx="2"/>
            <a:endCxn id="27" idx="1"/>
          </p:cNvCxnSpPr>
          <p:nvPr/>
        </p:nvCxnSpPr>
        <p:spPr>
          <a:xfrm rot="16200000" flipH="1">
            <a:off x="2834519" y="4918114"/>
            <a:ext cx="640234" cy="60653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9D6EAE5-03B5-82A5-BB0D-97627A68346F}"/>
              </a:ext>
            </a:extLst>
          </p:cNvPr>
          <p:cNvSpPr/>
          <p:nvPr/>
        </p:nvSpPr>
        <p:spPr>
          <a:xfrm>
            <a:off x="3457906" y="5106238"/>
            <a:ext cx="1702677" cy="870526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GAC/IX </a:t>
            </a:r>
          </a:p>
          <a:p>
            <a:pPr algn="ctr"/>
            <a:r>
              <a:rPr lang="en-SG" dirty="0"/>
              <a:t>(Polishing)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FD51FA-62F4-A44A-4506-33A3AAD1BC60}"/>
              </a:ext>
            </a:extLst>
          </p:cNvPr>
          <p:cNvSpPr txBox="1"/>
          <p:nvPr/>
        </p:nvSpPr>
        <p:spPr>
          <a:xfrm>
            <a:off x="265080" y="4750016"/>
            <a:ext cx="1555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PFAS Feed water</a:t>
            </a:r>
          </a:p>
        </p:txBody>
      </p:sp>
    </p:spTree>
    <p:extLst>
      <p:ext uri="{BB962C8B-B14F-4D97-AF65-F5344CB8AC3E}">
        <p14:creationId xmlns:p14="http://schemas.microsoft.com/office/powerpoint/2010/main" val="1574006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C392-037F-428E-A134-F31BDF01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Foam fractionation - Separation</a:t>
            </a:r>
            <a:br>
              <a:rPr lang="en-US" dirty="0"/>
            </a:b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E2235-CFC4-4EDD-A4DD-4BFD5D2D56DD}"/>
              </a:ext>
            </a:extLst>
          </p:cNvPr>
          <p:cNvSpPr txBox="1"/>
          <p:nvPr/>
        </p:nvSpPr>
        <p:spPr>
          <a:xfrm>
            <a:off x="1151068" y="1277815"/>
            <a:ext cx="92962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chemeClr val="accent6"/>
                </a:solidFill>
                <a:effectLst/>
                <a:latin typeface="NexusSerif"/>
              </a:rPr>
              <a:t>It is the state-of-the-art technology that uses adsorption-</a:t>
            </a:r>
            <a:r>
              <a:rPr lang="en-US" dirty="0">
                <a:solidFill>
                  <a:schemeClr val="accent6"/>
                </a:solidFill>
                <a:latin typeface="NexusSerif"/>
              </a:rPr>
              <a:t>based </a:t>
            </a:r>
            <a:r>
              <a:rPr lang="en-US" b="0" i="0" dirty="0">
                <a:solidFill>
                  <a:schemeClr val="accent6"/>
                </a:solidFill>
                <a:effectLst/>
                <a:latin typeface="NexusSerif"/>
              </a:rPr>
              <a:t>technique to create many air-liquid interfaces within the solution to achieve PFAS removal. The surface-active PFAS compounds will be adsorbed onto these air-liquid interfaces and separated from waste stream.</a:t>
            </a:r>
          </a:p>
          <a:p>
            <a:endParaRPr lang="en-US" dirty="0">
              <a:solidFill>
                <a:schemeClr val="accent6"/>
              </a:solidFill>
              <a:latin typeface="NexusSerif"/>
            </a:endParaRPr>
          </a:p>
          <a:p>
            <a:endParaRPr lang="en-US" dirty="0">
              <a:solidFill>
                <a:schemeClr val="accent6"/>
              </a:solidFill>
              <a:latin typeface="NexusSerif"/>
            </a:endParaRPr>
          </a:p>
          <a:p>
            <a:endParaRPr lang="en-US" dirty="0">
              <a:solidFill>
                <a:schemeClr val="accent6"/>
              </a:solidFill>
              <a:latin typeface="NexusSerif"/>
            </a:endParaRPr>
          </a:p>
          <a:p>
            <a:endParaRPr lang="en-US" dirty="0">
              <a:solidFill>
                <a:schemeClr val="accent6"/>
              </a:solidFill>
              <a:latin typeface="NexusSerif"/>
            </a:endParaRPr>
          </a:p>
          <a:p>
            <a:endParaRPr lang="en-US" dirty="0">
              <a:solidFill>
                <a:schemeClr val="accent6"/>
              </a:solidFill>
              <a:latin typeface="NexusSerif"/>
            </a:endParaRPr>
          </a:p>
          <a:p>
            <a:endParaRPr lang="en-SG" b="0" i="0" dirty="0">
              <a:solidFill>
                <a:schemeClr val="accent6"/>
              </a:solidFill>
              <a:effectLst/>
              <a:latin typeface="NexusSerif"/>
            </a:endParaRPr>
          </a:p>
          <a:p>
            <a:endParaRPr lang="en-US" b="0" i="0" dirty="0">
              <a:solidFill>
                <a:schemeClr val="accent6"/>
              </a:solidFill>
              <a:effectLst/>
              <a:latin typeface="NexusSerif"/>
            </a:endParaRPr>
          </a:p>
          <a:p>
            <a:endParaRPr lang="en-SG" dirty="0">
              <a:solidFill>
                <a:schemeClr val="accent6"/>
              </a:solidFill>
              <a:latin typeface="Nexus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b="0" i="0" dirty="0">
              <a:solidFill>
                <a:schemeClr val="accent6"/>
              </a:solidFill>
              <a:effectLst/>
              <a:latin typeface="NexusSerif"/>
            </a:endParaRPr>
          </a:p>
          <a:p>
            <a:endParaRPr lang="en-SG" b="0" i="0" dirty="0">
              <a:solidFill>
                <a:schemeClr val="accent6"/>
              </a:solidFill>
              <a:effectLst/>
              <a:latin typeface="Nexus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b="0" i="0" dirty="0">
              <a:solidFill>
                <a:schemeClr val="accent6"/>
              </a:solidFill>
              <a:effectLst/>
              <a:latin typeface="Nexus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b="0" i="0" dirty="0">
              <a:solidFill>
                <a:schemeClr val="accent6"/>
              </a:solidFill>
              <a:effectLst/>
              <a:latin typeface="Nexus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accent6"/>
              </a:solidFill>
              <a:effectLst/>
              <a:latin typeface="NexusSerif"/>
            </a:endParaRPr>
          </a:p>
          <a:p>
            <a:endParaRPr lang="en-SG" dirty="0">
              <a:solidFill>
                <a:schemeClr val="accent6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C1A67F2-9567-F997-36E7-DABAB90A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610" y="2291659"/>
            <a:ext cx="1994975" cy="364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9D1567-F244-F262-0755-FDA0280D5D6A}"/>
              </a:ext>
            </a:extLst>
          </p:cNvPr>
          <p:cNvSpPr txBox="1"/>
          <p:nvPr/>
        </p:nvSpPr>
        <p:spPr>
          <a:xfrm>
            <a:off x="8186572" y="6016422"/>
            <a:ext cx="223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Fig. 1. Lab-scale setup for bench testing for various wastewater matrix.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A76CCA-3427-D01C-C571-7FA027B60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1" r="22211"/>
          <a:stretch/>
        </p:blipFill>
        <p:spPr>
          <a:xfrm>
            <a:off x="1569426" y="2272543"/>
            <a:ext cx="6335486" cy="4585457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132D08A5-86FF-AFE6-6813-78D0A6ECFD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8" r="2935"/>
          <a:stretch/>
        </p:blipFill>
        <p:spPr>
          <a:xfrm>
            <a:off x="1428707" y="2782327"/>
            <a:ext cx="1375357" cy="129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74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C392-037F-428E-A134-F31BDF01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  <a:br>
              <a:rPr lang="en-US" dirty="0"/>
            </a:b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E2235-CFC4-4EDD-A4DD-4BFD5D2D56DD}"/>
              </a:ext>
            </a:extLst>
          </p:cNvPr>
          <p:cNvSpPr txBox="1"/>
          <p:nvPr/>
        </p:nvSpPr>
        <p:spPr>
          <a:xfrm>
            <a:off x="1151069" y="1277815"/>
            <a:ext cx="76642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6"/>
                </a:solidFill>
                <a:latin typeface="NexusSerif"/>
              </a:rPr>
              <a:t>Foam fractionation has the potential to achieve more than </a:t>
            </a:r>
            <a:r>
              <a:rPr lang="en-SG" b="1" dirty="0">
                <a:solidFill>
                  <a:schemeClr val="accent6"/>
                </a:solidFill>
                <a:latin typeface="NexusSerif"/>
              </a:rPr>
              <a:t>10X concentration factor (equivalent to &gt; 90% volume reduction of waste stream for downstream EO destruction step) </a:t>
            </a:r>
            <a:r>
              <a:rPr lang="en-SG" dirty="0">
                <a:solidFill>
                  <a:schemeClr val="accent6"/>
                </a:solidFill>
                <a:latin typeface="NexusSerif"/>
              </a:rPr>
              <a:t>at a fraction of the cost compared to other conventional PFAS removal technologies.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b="0" i="0" dirty="0">
              <a:solidFill>
                <a:schemeClr val="accent6"/>
              </a:solidFill>
              <a:effectLst/>
              <a:latin typeface="NexusSerif"/>
            </a:endParaRPr>
          </a:p>
          <a:p>
            <a:endParaRPr lang="en-SG" b="0" i="0" dirty="0">
              <a:solidFill>
                <a:schemeClr val="accent6"/>
              </a:solidFill>
              <a:effectLst/>
              <a:latin typeface="Nexus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b="0" i="0" dirty="0">
              <a:solidFill>
                <a:schemeClr val="accent6"/>
              </a:solidFill>
              <a:effectLst/>
              <a:latin typeface="Nexus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b="0" i="0" dirty="0">
              <a:solidFill>
                <a:schemeClr val="accent6"/>
              </a:solidFill>
              <a:effectLst/>
              <a:latin typeface="Nexus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accent6"/>
              </a:solidFill>
              <a:effectLst/>
              <a:latin typeface="NexusSerif"/>
            </a:endParaRPr>
          </a:p>
          <a:p>
            <a:endParaRPr lang="en-SG" dirty="0">
              <a:solidFill>
                <a:schemeClr val="accent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288645-2BB8-3C5C-39EF-86A1BC54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187" y="2415281"/>
            <a:ext cx="6500847" cy="3902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DE91E-3FAE-2C61-503D-2B9694E078C3}"/>
              </a:ext>
            </a:extLst>
          </p:cNvPr>
          <p:cNvSpPr txBox="1"/>
          <p:nvPr/>
        </p:nvSpPr>
        <p:spPr>
          <a:xfrm>
            <a:off x="2564524" y="6317957"/>
            <a:ext cx="625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Fig.2. OPEX ($/m3) comparison among other PFAS removal technologies.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841E6-4B1A-39C4-B4E6-BC5EEB4F3381}"/>
              </a:ext>
            </a:extLst>
          </p:cNvPr>
          <p:cNvSpPr txBox="1"/>
          <p:nvPr/>
        </p:nvSpPr>
        <p:spPr>
          <a:xfrm>
            <a:off x="8548527" y="2658571"/>
            <a:ext cx="30959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i="0" dirty="0">
                <a:solidFill>
                  <a:schemeClr val="accent4">
                    <a:lumMod val="75000"/>
                  </a:schemeClr>
                </a:solidFill>
                <a:effectLst/>
                <a:latin typeface="NexusSerif"/>
              </a:rPr>
              <a:t>Benefits: </a:t>
            </a:r>
          </a:p>
          <a:p>
            <a:endParaRPr lang="en-SG" sz="2000" b="1" i="0" dirty="0">
              <a:solidFill>
                <a:schemeClr val="accent4">
                  <a:lumMod val="75000"/>
                </a:schemeClr>
              </a:solidFill>
              <a:effectLst/>
              <a:latin typeface="Nexus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NexusSerif"/>
              </a:rPr>
              <a:t>S</a:t>
            </a:r>
            <a:r>
              <a:rPr lang="en-US" sz="2000" b="1" i="0" dirty="0">
                <a:solidFill>
                  <a:schemeClr val="accent4">
                    <a:lumMod val="75000"/>
                  </a:schemeClr>
                </a:solidFill>
                <a:effectLst/>
                <a:latin typeface="NexusSerif"/>
              </a:rPr>
              <a:t>impler to O&amp;M &amp; modularization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NexusSerif"/>
              </a:rPr>
              <a:t>E</a:t>
            </a:r>
            <a:r>
              <a:rPr lang="en-US" sz="2000" b="1" i="0" dirty="0">
                <a:solidFill>
                  <a:schemeClr val="accent4">
                    <a:lumMod val="75000"/>
                  </a:schemeClr>
                </a:solidFill>
                <a:effectLst/>
                <a:latin typeface="NexusSerif"/>
              </a:rPr>
              <a:t>asier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4">
                    <a:lumMod val="75000"/>
                  </a:schemeClr>
                </a:solidFill>
                <a:effectLst/>
                <a:latin typeface="NexusSerif"/>
              </a:rPr>
              <a:t>Low chemical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4">
                    <a:lumMod val="75000"/>
                  </a:schemeClr>
                </a:solidFill>
                <a:effectLst/>
                <a:latin typeface="NexusSerif"/>
              </a:rPr>
              <a:t>Low energy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NexusSerif"/>
              </a:rPr>
              <a:t>L</a:t>
            </a:r>
            <a:r>
              <a:rPr lang="en-US" sz="2000" b="1" i="0" dirty="0">
                <a:solidFill>
                  <a:schemeClr val="accent4">
                    <a:lumMod val="75000"/>
                  </a:schemeClr>
                </a:solidFill>
                <a:effectLst/>
                <a:latin typeface="NexusSerif"/>
              </a:rPr>
              <a:t>ow competition with co-contaminants </a:t>
            </a:r>
          </a:p>
          <a:p>
            <a:endParaRPr lang="en-SG" sz="2000" b="1" i="0" dirty="0">
              <a:solidFill>
                <a:schemeClr val="accent4">
                  <a:lumMod val="75000"/>
                </a:schemeClr>
              </a:solidFill>
              <a:effectLst/>
              <a:latin typeface="NexusSerif"/>
            </a:endParaRPr>
          </a:p>
          <a:p>
            <a:endParaRPr lang="en-SG" sz="2000" b="1" i="0" dirty="0">
              <a:solidFill>
                <a:schemeClr val="accent6"/>
              </a:solidFill>
              <a:effectLst/>
              <a:latin typeface="NexusSerif"/>
            </a:endParaRPr>
          </a:p>
          <a:p>
            <a:endParaRPr lang="en-SG" sz="2000" b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CAF49EA-AA42-9F00-67D2-23D0928344B9}"/>
              </a:ext>
            </a:extLst>
          </p:cNvPr>
          <p:cNvGraphicFramePr/>
          <p:nvPr/>
        </p:nvGraphicFramePr>
        <p:xfrm>
          <a:off x="-378372" y="2488307"/>
          <a:ext cx="3803572" cy="3599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8689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CCE839-CE0A-40F6-A0B1-3DF6AC68FC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D3301-5D5F-4691-8E7F-D14FC388C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881" y="3854449"/>
            <a:ext cx="7547647" cy="159219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Micron Boise - Lab Testing 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5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8A1B-C270-4078-9FFB-055562C2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lab trials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FDD34E-AD80-42F4-B76E-0A6087C64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57C83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57C8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96E50-E55C-4616-B920-B58E233C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555"/>
            <a:ext cx="10515600" cy="477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objectives of the present study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To identify the maximum recovery that can be able to achieve through the </a:t>
            </a:r>
            <a:r>
              <a:rPr lang="en-US" dirty="0" err="1"/>
              <a:t>ROi</a:t>
            </a:r>
            <a:r>
              <a:rPr lang="en-US" dirty="0"/>
              <a:t> stage 1 &amp; CFRO stage 2 </a:t>
            </a:r>
          </a:p>
          <a:p>
            <a:pPr marL="533400" lvl="1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To determine the dosage of chemicals required for SCE stage 1  and stage 2 that is needed to bring down Silica, Hardness, and fluoride levels to the required concentrations.</a:t>
            </a:r>
          </a:p>
          <a:p>
            <a:pPr>
              <a:lnSpc>
                <a:spcPct val="100000"/>
              </a:lnSpc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4923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8A1B-C270-4078-9FFB-055562C2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FDD34E-AD80-42F4-B76E-0A6087C64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57C83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57C8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96E50-E55C-4616-B920-B58E233C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555"/>
            <a:ext cx="10515600" cy="477399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Prepared synthetic water according to the feed water parameters</a:t>
            </a:r>
          </a:p>
          <a:p>
            <a:pPr marL="7620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Performed water analysis using Inductively Coupled Plasma Optical Emission Spectroscopy (ICP-OES), Ion Chromatography (IC), and other techniques to confirm feed water parameters </a:t>
            </a:r>
          </a:p>
          <a:p>
            <a:pPr marL="7620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Performed membrane and </a:t>
            </a:r>
            <a:r>
              <a:rPr lang="en-US" dirty="0" err="1"/>
              <a:t>antiscalant</a:t>
            </a:r>
            <a:r>
              <a:rPr lang="en-US" dirty="0"/>
              <a:t> projections to predict maximum recovery </a:t>
            </a:r>
          </a:p>
          <a:p>
            <a:pPr marL="7620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Identified the initial chemical dosages through the OLI and other software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7620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484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C5B0B-C595-4479-BA92-AE99996A9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FCA20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FCA20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2C1FA-75A3-4F2B-AF7C-E705A74C6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261" y="2064208"/>
            <a:ext cx="5943006" cy="1419224"/>
          </a:xfrm>
        </p:spPr>
        <p:txBody>
          <a:bodyPr/>
          <a:lstStyle/>
          <a:p>
            <a:r>
              <a:rPr lang="en-US" sz="3600" dirty="0"/>
              <a:t>Experiments: SCE Stage 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Scheme followed: 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/>
              <a:t>- </a:t>
            </a:r>
            <a:r>
              <a:rPr lang="en-US" sz="2800" dirty="0"/>
              <a:t>Jar Testing</a:t>
            </a:r>
            <a:br>
              <a:rPr lang="en-US" dirty="0"/>
            </a:b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460DB-53F4-F257-C931-F19728465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3" t="18610" r="13703" b="973"/>
          <a:stretch/>
        </p:blipFill>
        <p:spPr>
          <a:xfrm>
            <a:off x="9564935" y="3429000"/>
            <a:ext cx="1675764" cy="2413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6A6E4-9D7C-0F75-817E-B88F3CAEE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1" t="10901" r="3809" b="7211"/>
          <a:stretch/>
        </p:blipFill>
        <p:spPr>
          <a:xfrm>
            <a:off x="9564935" y="1056675"/>
            <a:ext cx="1675764" cy="20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A0EA-E270-4F13-95AC-891526D6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120" y="240366"/>
            <a:ext cx="8035600" cy="1084000"/>
          </a:xfr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SCE Stage1 Experiment: Synthetic Feed Water Preparation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5601B-DA81-411E-9277-B25FF3645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57C83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57C8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64922-2276-4503-828B-744E18B87A78}"/>
              </a:ext>
            </a:extLst>
          </p:cNvPr>
          <p:cNvSpPr/>
          <p:nvPr/>
        </p:nvSpPr>
        <p:spPr>
          <a:xfrm>
            <a:off x="176169" y="6207853"/>
            <a:ext cx="2155970" cy="57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32AFBB-47D6-4E84-AEAB-A94523F67CF5}"/>
              </a:ext>
            </a:extLst>
          </p:cNvPr>
          <p:cNvSpPr txBox="1">
            <a:spLocks/>
          </p:cNvSpPr>
          <p:nvPr/>
        </p:nvSpPr>
        <p:spPr>
          <a:xfrm>
            <a:off x="913708" y="1484167"/>
            <a:ext cx="10871249" cy="5011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738B670-B2EA-BCA8-437A-93CB306A6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5"/>
          <a:stretch/>
        </p:blipFill>
        <p:spPr>
          <a:xfrm>
            <a:off x="969652" y="1645659"/>
            <a:ext cx="3976035" cy="4562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8A24DC-A8CC-84BB-EA05-2A98596AB18B}"/>
              </a:ext>
            </a:extLst>
          </p:cNvPr>
          <p:cNvSpPr txBox="1"/>
          <p:nvPr/>
        </p:nvSpPr>
        <p:spPr>
          <a:xfrm>
            <a:off x="5314034" y="1680583"/>
            <a:ext cx="590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Salts were added to prepare synthetic water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F32EF9E-C58E-73C5-D642-2F7406963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95631"/>
              </p:ext>
            </p:extLst>
          </p:nvPr>
        </p:nvGraphicFramePr>
        <p:xfrm>
          <a:off x="5314034" y="1969270"/>
          <a:ext cx="5709567" cy="2777990"/>
        </p:xfrm>
        <a:graphic>
          <a:graphicData uri="http://schemas.openxmlformats.org/drawingml/2006/table">
            <a:tbl>
              <a:tblPr/>
              <a:tblGrid>
                <a:gridCol w="556441">
                  <a:extLst>
                    <a:ext uri="{9D8B030D-6E8A-4147-A177-3AD203B41FA5}">
                      <a16:colId xmlns:a16="http://schemas.microsoft.com/office/drawing/2014/main" val="1614349254"/>
                    </a:ext>
                  </a:extLst>
                </a:gridCol>
                <a:gridCol w="1185462">
                  <a:extLst>
                    <a:ext uri="{9D8B030D-6E8A-4147-A177-3AD203B41FA5}">
                      <a16:colId xmlns:a16="http://schemas.microsoft.com/office/drawing/2014/main" val="2568549811"/>
                    </a:ext>
                  </a:extLst>
                </a:gridCol>
                <a:gridCol w="991916">
                  <a:extLst>
                    <a:ext uri="{9D8B030D-6E8A-4147-A177-3AD203B41FA5}">
                      <a16:colId xmlns:a16="http://schemas.microsoft.com/office/drawing/2014/main" val="797681844"/>
                    </a:ext>
                  </a:extLst>
                </a:gridCol>
                <a:gridCol w="991916">
                  <a:extLst>
                    <a:ext uri="{9D8B030D-6E8A-4147-A177-3AD203B41FA5}">
                      <a16:colId xmlns:a16="http://schemas.microsoft.com/office/drawing/2014/main" val="1584260312"/>
                    </a:ext>
                  </a:extLst>
                </a:gridCol>
                <a:gridCol w="991916">
                  <a:extLst>
                    <a:ext uri="{9D8B030D-6E8A-4147-A177-3AD203B41FA5}">
                      <a16:colId xmlns:a16="http://schemas.microsoft.com/office/drawing/2014/main" val="357750486"/>
                    </a:ext>
                  </a:extLst>
                </a:gridCol>
                <a:gridCol w="991916">
                  <a:extLst>
                    <a:ext uri="{9D8B030D-6E8A-4147-A177-3AD203B41FA5}">
                      <a16:colId xmlns:a16="http://schemas.microsoft.com/office/drawing/2014/main" val="3910691339"/>
                    </a:ext>
                  </a:extLst>
                </a:gridCol>
              </a:tblGrid>
              <a:tr h="479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Quantity required, (g/L)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mg/L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10L (mg)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20L (mg)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81340"/>
                  </a:ext>
                </a:extLst>
              </a:tr>
              <a:tr h="176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SrSO4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0.000629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6.289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12.578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800914"/>
                  </a:ext>
                </a:extLst>
              </a:tr>
              <a:tr h="176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Na2SiO3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0.304731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304.731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3047.308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6094.616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94343"/>
                  </a:ext>
                </a:extLst>
              </a:tr>
              <a:tr h="176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0.013261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13.261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132.608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265.215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96232"/>
                  </a:ext>
                </a:extLst>
              </a:tr>
              <a:tr h="176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NaHCO3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0.090000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90.000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900.000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1800.000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1064"/>
                  </a:ext>
                </a:extLst>
              </a:tr>
              <a:tr h="176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KCl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0.007628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7.628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76.275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152.550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332097"/>
                  </a:ext>
                </a:extLst>
              </a:tr>
              <a:tr h="176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NaCl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0.271301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271.301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2713.014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5426.028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96425"/>
                  </a:ext>
                </a:extLst>
              </a:tr>
              <a:tr h="176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MgSO4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0.007428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7.428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74.279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148.558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699400"/>
                  </a:ext>
                </a:extLst>
              </a:tr>
              <a:tr h="176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Na2SO4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0.532317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532.317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5323.173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10646.346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658975"/>
                  </a:ext>
                </a:extLst>
              </a:tr>
              <a:tr h="176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CaCl2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0.376747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376.747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3767.469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7534.939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434567"/>
                  </a:ext>
                </a:extLst>
              </a:tr>
              <a:tr h="21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(NH4)2SO4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1.150350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1150.350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11503.502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23007.003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055470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Na3PO4.12H2O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0.008005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8.005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80.051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160.102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240795"/>
                  </a:ext>
                </a:extLst>
              </a:tr>
              <a:tr h="176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NaNO3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0.054831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54.831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548.311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1096.621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355708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FD422AC7-870C-A980-F79D-282CF006B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36" t="16543" r="29918" b="20617"/>
          <a:stretch/>
        </p:blipFill>
        <p:spPr>
          <a:xfrm>
            <a:off x="5754294" y="5011489"/>
            <a:ext cx="851398" cy="16805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1ACE62-4BEC-C6B7-10B6-B3AD04B57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24" t="17445" r="24321" b="20371"/>
          <a:stretch/>
        </p:blipFill>
        <p:spPr>
          <a:xfrm>
            <a:off x="6877569" y="5011489"/>
            <a:ext cx="1154428" cy="16805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AD84D4-930C-8DC2-9331-1E1975005C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07" r="14048" b="1502"/>
          <a:stretch/>
        </p:blipFill>
        <p:spPr>
          <a:xfrm>
            <a:off x="8261539" y="5011489"/>
            <a:ext cx="925763" cy="16805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1A2FB1-E11F-EEEA-2334-7B0B43AC3E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29" t="14673" r="16852" b="18885"/>
          <a:stretch/>
        </p:blipFill>
        <p:spPr>
          <a:xfrm>
            <a:off x="9459179" y="5011488"/>
            <a:ext cx="1119626" cy="16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98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A0EA-E270-4F13-95AC-891526D6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120" y="240366"/>
            <a:ext cx="8035600" cy="1084000"/>
          </a:xfr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 Jar Testing protocols (FeCl3)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5601B-DA81-411E-9277-B25FF3645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 smtClean="0">
                <a:ln>
                  <a:noFill/>
                </a:ln>
                <a:solidFill>
                  <a:srgbClr val="757C83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757C8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64922-2276-4503-828B-744E18B87A78}"/>
              </a:ext>
            </a:extLst>
          </p:cNvPr>
          <p:cNvSpPr/>
          <p:nvPr/>
        </p:nvSpPr>
        <p:spPr>
          <a:xfrm>
            <a:off x="176169" y="6207853"/>
            <a:ext cx="2155970" cy="57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32AFBB-47D6-4E84-AEAB-A94523F67CF5}"/>
              </a:ext>
            </a:extLst>
          </p:cNvPr>
          <p:cNvSpPr txBox="1">
            <a:spLocks/>
          </p:cNvSpPr>
          <p:nvPr/>
        </p:nvSpPr>
        <p:spPr>
          <a:xfrm>
            <a:off x="898255" y="1484167"/>
            <a:ext cx="10871249" cy="5011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beaker of 500ml of synthetic water is dosed </a:t>
            </a:r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with different concentrations of FeCl3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Once dosed, the mixture was rapidly mixed (200 rpm) for the 30s, &amp; followed by slow mixing (100 rpm) for </a:t>
            </a:r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45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min, pH was measured and adjusted to 8.5 every 15 min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Mixing was stopped and the solids were left to settle for over 90 min, allowing the sludge to settle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supernatant and sludge were collected for analysis</a:t>
            </a:r>
          </a:p>
        </p:txBody>
      </p:sp>
    </p:spTree>
    <p:extLst>
      <p:ext uri="{BB962C8B-B14F-4D97-AF65-F5344CB8AC3E}">
        <p14:creationId xmlns:p14="http://schemas.microsoft.com/office/powerpoint/2010/main" val="41253700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9olj8JSxC4N23MtYVl5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6jPqWXSbmoLya2fnvgUw"/>
</p:tagLst>
</file>

<file path=ppt/theme/theme1.xml><?xml version="1.0" encoding="utf-8"?>
<a:theme xmlns:a="http://schemas.openxmlformats.org/drawingml/2006/main" name="Gradiant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ant" id="{B1BF19FE-6F45-49C1-864F-A824288E82EB}" vid="{F7E60791-D85D-4998-8178-6E1AE5311200}"/>
    </a:ext>
  </a:extLst>
</a:theme>
</file>

<file path=ppt/theme/theme2.xml><?xml version="1.0" encoding="utf-8"?>
<a:theme xmlns:a="http://schemas.openxmlformats.org/drawingml/2006/main" name="Gradiant Temp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50000"/>
            <a:lumOff val="5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Helvetica Neue Thin"/>
            <a:cs typeface="Helvetica Neue Thin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>
              <a:lumMod val="65000"/>
              <a:lumOff val="35000"/>
            </a:schemeClr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  <a:cs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radiant Template [Compatibility Mode]" id="{4449E757-8809-45A3-AC92-B9BD24E521DA}" vid="{846EAE75-CDB0-4565-ABFC-2F24CB7FCAB6}"/>
    </a:ext>
  </a:extLst>
</a:theme>
</file>

<file path=ppt/theme/theme3.xml><?xml version="1.0" encoding="utf-8"?>
<a:theme xmlns:a="http://schemas.openxmlformats.org/drawingml/2006/main" name="Gradiant Main">
  <a:themeElements>
    <a:clrScheme name="Custom 2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29A6DD"/>
      </a:accent1>
      <a:accent2>
        <a:srgbClr val="87D63F"/>
      </a:accent2>
      <a:accent3>
        <a:srgbClr val="30C6BB"/>
      </a:accent3>
      <a:accent4>
        <a:srgbClr val="5F7584"/>
      </a:accent4>
      <a:accent5>
        <a:srgbClr val="30C6BB"/>
      </a:accent5>
      <a:accent6>
        <a:srgbClr val="87D63F"/>
      </a:accent6>
      <a:hlink>
        <a:srgbClr val="29A6DD"/>
      </a:hlink>
      <a:folHlink>
        <a:srgbClr val="5F758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47ee4b-d4dc-40cd-997c-57bfdcd8b5cc">
      <Terms xmlns="http://schemas.microsoft.com/office/infopath/2007/PartnerControls"/>
    </lcf76f155ced4ddcb4097134ff3c332f>
    <TaxCatchAll xmlns="dfa653b6-8f75-49cd-860f-fac65c77d917" xsi:nil="true"/>
    <MediaLengthInSeconds xmlns="7847ee4b-d4dc-40cd-997c-57bfdcd8b5cc" xsi:nil="true"/>
  </documentManagement>
</p:properties>
</file>

<file path=customXml/itemProps1.xml><?xml version="1.0" encoding="utf-8"?>
<ds:datastoreItem xmlns:ds="http://schemas.openxmlformats.org/officeDocument/2006/customXml" ds:itemID="{5C7C75ED-A2F0-4614-B167-83D17EB428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C7519F-7FF6-4207-A75E-2FB273CC371C}"/>
</file>

<file path=customXml/itemProps3.xml><?xml version="1.0" encoding="utf-8"?>
<ds:datastoreItem xmlns:ds="http://schemas.openxmlformats.org/officeDocument/2006/customXml" ds:itemID="{198EB18D-0D28-4DFD-AB13-9F084C082418}">
  <ds:schemaRefs>
    <ds:schemaRef ds:uri="453b7563-98dd-4e0f-85f5-23e8a45d173a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Gradiant</Template>
  <TotalTime>4039</TotalTime>
  <Words>1838</Words>
  <Application>Microsoft Office PowerPoint</Application>
  <PresentationFormat>Widescreen</PresentationFormat>
  <Paragraphs>532</Paragraphs>
  <Slides>33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3" baseType="lpstr">
      <vt:lpstr>Adobe Myungjo Std M</vt:lpstr>
      <vt:lpstr>Arial</vt:lpstr>
      <vt:lpstr>Arial Nova Cond</vt:lpstr>
      <vt:lpstr>Arkhip</vt:lpstr>
      <vt:lpstr>Calibri</vt:lpstr>
      <vt:lpstr>Calibri Light</vt:lpstr>
      <vt:lpstr>Courier New</vt:lpstr>
      <vt:lpstr>Helvetica Neue Light</vt:lpstr>
      <vt:lpstr>Helvetica Neue Thin</vt:lpstr>
      <vt:lpstr>IBM Plex Sans</vt:lpstr>
      <vt:lpstr>IBM Plex Sans Light</vt:lpstr>
      <vt:lpstr>Merriweather</vt:lpstr>
      <vt:lpstr>NexusSerif</vt:lpstr>
      <vt:lpstr>TT Norms Regular</vt:lpstr>
      <vt:lpstr>Verdana</vt:lpstr>
      <vt:lpstr>Wingdings</vt:lpstr>
      <vt:lpstr>Gradiant</vt:lpstr>
      <vt:lpstr>Gradiant Template</vt:lpstr>
      <vt:lpstr>Gradiant Main</vt:lpstr>
      <vt:lpstr>think-cell Slide</vt:lpstr>
      <vt:lpstr>PowerPoint Presentation</vt:lpstr>
      <vt:lpstr>INFLUENT WASTEWATER QUALITY</vt:lpstr>
      <vt:lpstr>TREATED WATER QUALITY</vt:lpstr>
      <vt:lpstr>Micron Boise - Lab Testing </vt:lpstr>
      <vt:lpstr>Objectives of lab trials</vt:lpstr>
      <vt:lpstr>Experimental procedures</vt:lpstr>
      <vt:lpstr>Experiments: SCE Stage 1  Scheme followed:   - Jar Testing </vt:lpstr>
      <vt:lpstr>SCE Stage1 Experiment: Synthetic Feed Water Preparation</vt:lpstr>
      <vt:lpstr> Jar Testing protocols (FeCl3)</vt:lpstr>
      <vt:lpstr>Experimental pictures: Jar Testing (FeCl3)</vt:lpstr>
      <vt:lpstr>SCE STAGE 1- Jar Testing Treated Water Analysis</vt:lpstr>
      <vt:lpstr> Experiments: ROi Stage 1  Scheme followed:   - semi-batch RO  </vt:lpstr>
      <vt:lpstr>ROi Stage 1 – Lab setup</vt:lpstr>
      <vt:lpstr>Initial and final concentrations: Refractive Index and TDS</vt:lpstr>
      <vt:lpstr>ROi Stage 1 : Experimental results</vt:lpstr>
      <vt:lpstr> Experiments: SCE Stage 2  Scheme followed:   - Jar Testing </vt:lpstr>
      <vt:lpstr> SCE stage 2: Jar Testing protocols </vt:lpstr>
      <vt:lpstr>Experimental pictures: Jar Testing stage 2</vt:lpstr>
      <vt:lpstr>SCE STAGE 2- Jar Testing Treated Water Analysis</vt:lpstr>
      <vt:lpstr> Experiments: CFRO  Scheme followed:   - CFRO membrane testing </vt:lpstr>
      <vt:lpstr>CFRO membrane lab setup</vt:lpstr>
      <vt:lpstr>CFRO Stage 2 : Experimental results</vt:lpstr>
      <vt:lpstr>CFRO Stage 2 : Experimental results</vt:lpstr>
      <vt:lpstr> Experiments: Zero Liquid Discharge  Scheme followed:   - Adiabatic Chiller, CGE and   Crystallizer/Centrifuge </vt:lpstr>
      <vt:lpstr>Test objective using Adiabatic Chiller/Centrifuge</vt:lpstr>
      <vt:lpstr>Adiabatic Chiller: Experimental procedures</vt:lpstr>
      <vt:lpstr>Centrifuge/Crystallizer: Experimental results</vt:lpstr>
      <vt:lpstr>CGE and ATFD for Mixed salts: Experimental results</vt:lpstr>
      <vt:lpstr>Conclusion/summary</vt:lpstr>
      <vt:lpstr>Back up</vt:lpstr>
      <vt:lpstr>PowerPoint Presentation</vt:lpstr>
      <vt:lpstr>Foam fractionation - Separation </vt:lpstr>
      <vt:lpstr>Benefits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Micron HFW</dc:title>
  <dc:creator>siva@gradiant.com</dc:creator>
  <cp:lastModifiedBy>Siva Kumar Kota</cp:lastModifiedBy>
  <cp:revision>158</cp:revision>
  <dcterms:created xsi:type="dcterms:W3CDTF">2021-08-26T05:11:58Z</dcterms:created>
  <dcterms:modified xsi:type="dcterms:W3CDTF">2023-04-25T05:37:31Z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Order">
    <vt:lpwstr>800.000000000000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